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37"/>
  </p:notesMasterIdLst>
  <p:sldIdLst>
    <p:sldId id="361" r:id="rId4"/>
    <p:sldId id="368" r:id="rId5"/>
    <p:sldId id="1280" r:id="rId6"/>
    <p:sldId id="1296" r:id="rId7"/>
    <p:sldId id="467" r:id="rId8"/>
    <p:sldId id="1283" r:id="rId9"/>
    <p:sldId id="1275" r:id="rId10"/>
    <p:sldId id="1287" r:id="rId11"/>
    <p:sldId id="1225" r:id="rId12"/>
    <p:sldId id="1254" r:id="rId13"/>
    <p:sldId id="1255" r:id="rId14"/>
    <p:sldId id="332" r:id="rId15"/>
    <p:sldId id="453" r:id="rId16"/>
    <p:sldId id="454" r:id="rId17"/>
    <p:sldId id="1288" r:id="rId18"/>
    <p:sldId id="1265" r:id="rId19"/>
    <p:sldId id="1289" r:id="rId20"/>
    <p:sldId id="1295" r:id="rId21"/>
    <p:sldId id="1290" r:id="rId22"/>
    <p:sldId id="1294" r:id="rId23"/>
    <p:sldId id="285" r:id="rId24"/>
    <p:sldId id="1291" r:id="rId25"/>
    <p:sldId id="1277" r:id="rId26"/>
    <p:sldId id="1292" r:id="rId27"/>
    <p:sldId id="1293" r:id="rId28"/>
    <p:sldId id="491" r:id="rId29"/>
    <p:sldId id="434" r:id="rId30"/>
    <p:sldId id="289" r:id="rId31"/>
    <p:sldId id="292" r:id="rId32"/>
    <p:sldId id="290" r:id="rId33"/>
    <p:sldId id="1279" r:id="rId34"/>
    <p:sldId id="1284" r:id="rId35"/>
    <p:sldId id="1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1"/>
    <a:srgbClr val="F2DCDB"/>
    <a:srgbClr val="EBF1DE"/>
    <a:srgbClr val="FDF4D7"/>
    <a:srgbClr val="3A472D"/>
    <a:srgbClr val="9DFF98"/>
    <a:srgbClr val="4A4D32"/>
    <a:srgbClr val="606046"/>
    <a:srgbClr val="527730"/>
    <a:srgbClr val="FF7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3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8DFED-C0A4-4472-A5A2-81C364F821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58B26-3EE3-4416-8820-4401EB194A9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/>
            <a:t>Capital</a:t>
          </a:r>
          <a:r>
            <a:rPr lang="en-US" sz="2000" dirty="0"/>
            <a:t> </a:t>
          </a:r>
          <a:r>
            <a:rPr lang="en-US" sz="2000" b="1" dirty="0"/>
            <a:t>Investment</a:t>
          </a:r>
        </a:p>
      </dgm:t>
    </dgm:pt>
    <dgm:pt modelId="{89F1F140-6DA4-494B-8727-9AD0883F1BFE}" type="parTrans" cxnId="{A6655CAF-75A5-4032-9F37-4712179FA3B5}">
      <dgm:prSet/>
      <dgm:spPr/>
      <dgm:t>
        <a:bodyPr/>
        <a:lstStyle/>
        <a:p>
          <a:endParaRPr lang="en-US"/>
        </a:p>
      </dgm:t>
    </dgm:pt>
    <dgm:pt modelId="{BADDA375-FD61-4841-AA9C-95F810A354BD}" type="sibTrans" cxnId="{A6655CAF-75A5-4032-9F37-4712179FA3B5}">
      <dgm:prSet/>
      <dgm:spPr/>
      <dgm:t>
        <a:bodyPr/>
        <a:lstStyle/>
        <a:p>
          <a:endParaRPr lang="en-US" dirty="0"/>
        </a:p>
      </dgm:t>
    </dgm:pt>
    <dgm:pt modelId="{A2D4A6F1-7207-41A0-8EDF-7AFA5B54E00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Operations and Maintenance</a:t>
          </a:r>
        </a:p>
      </dgm:t>
    </dgm:pt>
    <dgm:pt modelId="{E9BFE1CF-6F89-4C1E-8701-B07C2CE72DE1}" type="parTrans" cxnId="{98C030BA-50F9-45B3-BAD3-885A6DDA028D}">
      <dgm:prSet/>
      <dgm:spPr/>
      <dgm:t>
        <a:bodyPr/>
        <a:lstStyle/>
        <a:p>
          <a:endParaRPr lang="en-US"/>
        </a:p>
      </dgm:t>
    </dgm:pt>
    <dgm:pt modelId="{15674CB4-0C12-4F56-851B-5CDB7007D67A}" type="sibTrans" cxnId="{98C030BA-50F9-45B3-BAD3-885A6DDA028D}">
      <dgm:prSet/>
      <dgm:spPr/>
      <dgm:t>
        <a:bodyPr/>
        <a:lstStyle/>
        <a:p>
          <a:endParaRPr lang="en-US" dirty="0"/>
        </a:p>
      </dgm:t>
    </dgm:pt>
    <dgm:pt modelId="{4DDEF698-54BF-48D8-A8EB-C7CBE1807456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Lifecycle Replacement</a:t>
          </a:r>
        </a:p>
      </dgm:t>
    </dgm:pt>
    <dgm:pt modelId="{3A02C6B8-AC31-4BC7-9448-13385463491E}" type="parTrans" cxnId="{99C2BA0C-0CE3-4316-8A08-0E0CBB7A86D1}">
      <dgm:prSet/>
      <dgm:spPr/>
      <dgm:t>
        <a:bodyPr/>
        <a:lstStyle/>
        <a:p>
          <a:endParaRPr lang="en-US"/>
        </a:p>
      </dgm:t>
    </dgm:pt>
    <dgm:pt modelId="{0DED15E2-5E7E-4E95-B126-A6482E8301DF}" type="sibTrans" cxnId="{99C2BA0C-0CE3-4316-8A08-0E0CBB7A86D1}">
      <dgm:prSet/>
      <dgm:spPr/>
      <dgm:t>
        <a:bodyPr/>
        <a:lstStyle/>
        <a:p>
          <a:endParaRPr lang="en-US" dirty="0"/>
        </a:p>
      </dgm:t>
    </dgm:pt>
    <dgm:pt modelId="{E63DF5CB-4C1F-4A65-ACF9-4240F9F290E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200" b="1" dirty="0"/>
            <a:t>Total Cost of Ownership</a:t>
          </a:r>
        </a:p>
      </dgm:t>
    </dgm:pt>
    <dgm:pt modelId="{20CD0E06-1721-41E5-90BD-08B432A28E3F}" type="parTrans" cxnId="{0A984B03-7439-45DA-B0D3-3BF0EFA69C44}">
      <dgm:prSet/>
      <dgm:spPr/>
      <dgm:t>
        <a:bodyPr/>
        <a:lstStyle/>
        <a:p>
          <a:endParaRPr lang="en-US"/>
        </a:p>
      </dgm:t>
    </dgm:pt>
    <dgm:pt modelId="{3C08C188-E1DD-4BF6-829A-A46BD7EB868A}" type="sibTrans" cxnId="{0A984B03-7439-45DA-B0D3-3BF0EFA69C44}">
      <dgm:prSet/>
      <dgm:spPr/>
      <dgm:t>
        <a:bodyPr/>
        <a:lstStyle/>
        <a:p>
          <a:endParaRPr lang="en-US"/>
        </a:p>
      </dgm:t>
    </dgm:pt>
    <dgm:pt modelId="{D1735FFF-C3DD-4D20-B971-934ECA8839DE}" type="pres">
      <dgm:prSet presAssocID="{A128DFED-C0A4-4472-A5A2-81C364F8210C}" presName="linearFlow" presStyleCnt="0">
        <dgm:presLayoutVars>
          <dgm:dir/>
          <dgm:resizeHandles val="exact"/>
        </dgm:presLayoutVars>
      </dgm:prSet>
      <dgm:spPr/>
    </dgm:pt>
    <dgm:pt modelId="{1C674A02-86E0-4366-99E9-B996838686EE}" type="pres">
      <dgm:prSet presAssocID="{6E558B26-3EE3-4416-8820-4401EB194A90}" presName="node" presStyleLbl="node1" presStyleIdx="0" presStyleCnt="4">
        <dgm:presLayoutVars>
          <dgm:bulletEnabled val="1"/>
        </dgm:presLayoutVars>
      </dgm:prSet>
      <dgm:spPr/>
    </dgm:pt>
    <dgm:pt modelId="{702E26D6-2089-4B7D-8CC4-C2E44997EF00}" type="pres">
      <dgm:prSet presAssocID="{BADDA375-FD61-4841-AA9C-95F810A354BD}" presName="spacerL" presStyleCnt="0"/>
      <dgm:spPr/>
    </dgm:pt>
    <dgm:pt modelId="{DE3F1CE9-23D8-4339-AE8A-748CD4A31096}" type="pres">
      <dgm:prSet presAssocID="{BADDA375-FD61-4841-AA9C-95F810A354BD}" presName="sibTrans" presStyleLbl="sibTrans2D1" presStyleIdx="0" presStyleCnt="3"/>
      <dgm:spPr/>
    </dgm:pt>
    <dgm:pt modelId="{5F780525-038A-42A1-8B0B-9AC0AE3E24AB}" type="pres">
      <dgm:prSet presAssocID="{BADDA375-FD61-4841-AA9C-95F810A354BD}" presName="spacerR" presStyleCnt="0"/>
      <dgm:spPr/>
    </dgm:pt>
    <dgm:pt modelId="{0A1A6B9B-5888-4ED7-9FEA-AABF451574FE}" type="pres">
      <dgm:prSet presAssocID="{A2D4A6F1-7207-41A0-8EDF-7AFA5B54E004}" presName="node" presStyleLbl="node1" presStyleIdx="1" presStyleCnt="4" custScaleX="109965">
        <dgm:presLayoutVars>
          <dgm:bulletEnabled val="1"/>
        </dgm:presLayoutVars>
      </dgm:prSet>
      <dgm:spPr/>
    </dgm:pt>
    <dgm:pt modelId="{C546FB53-9DA2-4F01-89F9-583B1597C2C4}" type="pres">
      <dgm:prSet presAssocID="{15674CB4-0C12-4F56-851B-5CDB7007D67A}" presName="spacerL" presStyleCnt="0"/>
      <dgm:spPr/>
    </dgm:pt>
    <dgm:pt modelId="{C57336F2-D84E-4D90-9A94-8A51D4C63BD4}" type="pres">
      <dgm:prSet presAssocID="{15674CB4-0C12-4F56-851B-5CDB7007D67A}" presName="sibTrans" presStyleLbl="sibTrans2D1" presStyleIdx="1" presStyleCnt="3"/>
      <dgm:spPr/>
    </dgm:pt>
    <dgm:pt modelId="{A3B07D60-270B-4492-AD00-10EADCA674F4}" type="pres">
      <dgm:prSet presAssocID="{15674CB4-0C12-4F56-851B-5CDB7007D67A}" presName="spacerR" presStyleCnt="0"/>
      <dgm:spPr/>
    </dgm:pt>
    <dgm:pt modelId="{8D850AA8-00E1-4094-BFA2-C32BCEFAB051}" type="pres">
      <dgm:prSet presAssocID="{4DDEF698-54BF-48D8-A8EB-C7CBE1807456}" presName="node" presStyleLbl="node1" presStyleIdx="2" presStyleCnt="4">
        <dgm:presLayoutVars>
          <dgm:bulletEnabled val="1"/>
        </dgm:presLayoutVars>
      </dgm:prSet>
      <dgm:spPr/>
    </dgm:pt>
    <dgm:pt modelId="{41049218-C581-4D92-B648-8C00670D4C3A}" type="pres">
      <dgm:prSet presAssocID="{0DED15E2-5E7E-4E95-B126-A6482E8301DF}" presName="spacerL" presStyleCnt="0"/>
      <dgm:spPr/>
    </dgm:pt>
    <dgm:pt modelId="{122EE4F0-AA43-4EA9-B108-FF3B3226164D}" type="pres">
      <dgm:prSet presAssocID="{0DED15E2-5E7E-4E95-B126-A6482E8301DF}" presName="sibTrans" presStyleLbl="sibTrans2D1" presStyleIdx="2" presStyleCnt="3"/>
      <dgm:spPr/>
    </dgm:pt>
    <dgm:pt modelId="{96ADE582-D471-43FE-92F8-E1B4906D9135}" type="pres">
      <dgm:prSet presAssocID="{0DED15E2-5E7E-4E95-B126-A6482E8301DF}" presName="spacerR" presStyleCnt="0"/>
      <dgm:spPr/>
    </dgm:pt>
    <dgm:pt modelId="{D8A2C24D-5A30-418D-BF11-3C019BDBAE38}" type="pres">
      <dgm:prSet presAssocID="{E63DF5CB-4C1F-4A65-ACF9-4240F9F290E1}" presName="node" presStyleLbl="node1" presStyleIdx="3" presStyleCnt="4" custScaleX="111279">
        <dgm:presLayoutVars>
          <dgm:bulletEnabled val="1"/>
        </dgm:presLayoutVars>
      </dgm:prSet>
      <dgm:spPr/>
    </dgm:pt>
  </dgm:ptLst>
  <dgm:cxnLst>
    <dgm:cxn modelId="{0A984B03-7439-45DA-B0D3-3BF0EFA69C44}" srcId="{A128DFED-C0A4-4472-A5A2-81C364F8210C}" destId="{E63DF5CB-4C1F-4A65-ACF9-4240F9F290E1}" srcOrd="3" destOrd="0" parTransId="{20CD0E06-1721-41E5-90BD-08B432A28E3F}" sibTransId="{3C08C188-E1DD-4BF6-829A-A46BD7EB868A}"/>
    <dgm:cxn modelId="{99C2BA0C-0CE3-4316-8A08-0E0CBB7A86D1}" srcId="{A128DFED-C0A4-4472-A5A2-81C364F8210C}" destId="{4DDEF698-54BF-48D8-A8EB-C7CBE1807456}" srcOrd="2" destOrd="0" parTransId="{3A02C6B8-AC31-4BC7-9448-13385463491E}" sibTransId="{0DED15E2-5E7E-4E95-B126-A6482E8301DF}"/>
    <dgm:cxn modelId="{E2026418-5D6D-4032-B441-09F5C8DFE199}" type="presOf" srcId="{4DDEF698-54BF-48D8-A8EB-C7CBE1807456}" destId="{8D850AA8-00E1-4094-BFA2-C32BCEFAB051}" srcOrd="0" destOrd="0" presId="urn:microsoft.com/office/officeart/2005/8/layout/equation1"/>
    <dgm:cxn modelId="{D3B8524B-4FCB-4035-8AD9-938CEAE3B5FE}" type="presOf" srcId="{E63DF5CB-4C1F-4A65-ACF9-4240F9F290E1}" destId="{D8A2C24D-5A30-418D-BF11-3C019BDBAE38}" srcOrd="0" destOrd="0" presId="urn:microsoft.com/office/officeart/2005/8/layout/equation1"/>
    <dgm:cxn modelId="{AB5D3455-8E15-44E2-BE7F-097BAEDE54DD}" type="presOf" srcId="{6E558B26-3EE3-4416-8820-4401EB194A90}" destId="{1C674A02-86E0-4366-99E9-B996838686EE}" srcOrd="0" destOrd="0" presId="urn:microsoft.com/office/officeart/2005/8/layout/equation1"/>
    <dgm:cxn modelId="{C866A180-B155-44B3-9D2D-51A4BEFAA3FA}" type="presOf" srcId="{0DED15E2-5E7E-4E95-B126-A6482E8301DF}" destId="{122EE4F0-AA43-4EA9-B108-FF3B3226164D}" srcOrd="0" destOrd="0" presId="urn:microsoft.com/office/officeart/2005/8/layout/equation1"/>
    <dgm:cxn modelId="{DDFA4589-3370-47C9-9FD6-E0E05D26C44C}" type="presOf" srcId="{A2D4A6F1-7207-41A0-8EDF-7AFA5B54E004}" destId="{0A1A6B9B-5888-4ED7-9FEA-AABF451574FE}" srcOrd="0" destOrd="0" presId="urn:microsoft.com/office/officeart/2005/8/layout/equation1"/>
    <dgm:cxn modelId="{0744AAA2-E787-4DD0-840D-9CFD528F3ACC}" type="presOf" srcId="{BADDA375-FD61-4841-AA9C-95F810A354BD}" destId="{DE3F1CE9-23D8-4339-AE8A-748CD4A31096}" srcOrd="0" destOrd="0" presId="urn:microsoft.com/office/officeart/2005/8/layout/equation1"/>
    <dgm:cxn modelId="{A6655CAF-75A5-4032-9F37-4712179FA3B5}" srcId="{A128DFED-C0A4-4472-A5A2-81C364F8210C}" destId="{6E558B26-3EE3-4416-8820-4401EB194A90}" srcOrd="0" destOrd="0" parTransId="{89F1F140-6DA4-494B-8727-9AD0883F1BFE}" sibTransId="{BADDA375-FD61-4841-AA9C-95F810A354BD}"/>
    <dgm:cxn modelId="{0DC052B5-7A9C-45C8-94DD-081BC336C99D}" type="presOf" srcId="{15674CB4-0C12-4F56-851B-5CDB7007D67A}" destId="{C57336F2-D84E-4D90-9A94-8A51D4C63BD4}" srcOrd="0" destOrd="0" presId="urn:microsoft.com/office/officeart/2005/8/layout/equation1"/>
    <dgm:cxn modelId="{98C030BA-50F9-45B3-BAD3-885A6DDA028D}" srcId="{A128DFED-C0A4-4472-A5A2-81C364F8210C}" destId="{A2D4A6F1-7207-41A0-8EDF-7AFA5B54E004}" srcOrd="1" destOrd="0" parTransId="{E9BFE1CF-6F89-4C1E-8701-B07C2CE72DE1}" sibTransId="{15674CB4-0C12-4F56-851B-5CDB7007D67A}"/>
    <dgm:cxn modelId="{A45536BE-989A-46A1-9933-9F2B39C004C0}" type="presOf" srcId="{A128DFED-C0A4-4472-A5A2-81C364F8210C}" destId="{D1735FFF-C3DD-4D20-B971-934ECA8839DE}" srcOrd="0" destOrd="0" presId="urn:microsoft.com/office/officeart/2005/8/layout/equation1"/>
    <dgm:cxn modelId="{144000FB-D967-462A-9B69-1E5BA745B04B}" type="presParOf" srcId="{D1735FFF-C3DD-4D20-B971-934ECA8839DE}" destId="{1C674A02-86E0-4366-99E9-B996838686EE}" srcOrd="0" destOrd="0" presId="urn:microsoft.com/office/officeart/2005/8/layout/equation1"/>
    <dgm:cxn modelId="{12960CC8-5B04-43B5-86BB-59730C49AAEB}" type="presParOf" srcId="{D1735FFF-C3DD-4D20-B971-934ECA8839DE}" destId="{702E26D6-2089-4B7D-8CC4-C2E44997EF00}" srcOrd="1" destOrd="0" presId="urn:microsoft.com/office/officeart/2005/8/layout/equation1"/>
    <dgm:cxn modelId="{B338B4F8-F7B9-4259-800B-F03BBDFB4241}" type="presParOf" srcId="{D1735FFF-C3DD-4D20-B971-934ECA8839DE}" destId="{DE3F1CE9-23D8-4339-AE8A-748CD4A31096}" srcOrd="2" destOrd="0" presId="urn:microsoft.com/office/officeart/2005/8/layout/equation1"/>
    <dgm:cxn modelId="{21AFC81F-96AB-4AC2-9A71-DE24A733978B}" type="presParOf" srcId="{D1735FFF-C3DD-4D20-B971-934ECA8839DE}" destId="{5F780525-038A-42A1-8B0B-9AC0AE3E24AB}" srcOrd="3" destOrd="0" presId="urn:microsoft.com/office/officeart/2005/8/layout/equation1"/>
    <dgm:cxn modelId="{AD9A2283-291D-4D24-85FB-907DDABC0247}" type="presParOf" srcId="{D1735FFF-C3DD-4D20-B971-934ECA8839DE}" destId="{0A1A6B9B-5888-4ED7-9FEA-AABF451574FE}" srcOrd="4" destOrd="0" presId="urn:microsoft.com/office/officeart/2005/8/layout/equation1"/>
    <dgm:cxn modelId="{4BBEBA66-729F-47A4-B473-DF1DB14951A8}" type="presParOf" srcId="{D1735FFF-C3DD-4D20-B971-934ECA8839DE}" destId="{C546FB53-9DA2-4F01-89F9-583B1597C2C4}" srcOrd="5" destOrd="0" presId="urn:microsoft.com/office/officeart/2005/8/layout/equation1"/>
    <dgm:cxn modelId="{A8C959F4-ED23-452C-8673-2AF2BF813EC1}" type="presParOf" srcId="{D1735FFF-C3DD-4D20-B971-934ECA8839DE}" destId="{C57336F2-D84E-4D90-9A94-8A51D4C63BD4}" srcOrd="6" destOrd="0" presId="urn:microsoft.com/office/officeart/2005/8/layout/equation1"/>
    <dgm:cxn modelId="{1F768F79-1B7E-4798-AF84-A037C28BC176}" type="presParOf" srcId="{D1735FFF-C3DD-4D20-B971-934ECA8839DE}" destId="{A3B07D60-270B-4492-AD00-10EADCA674F4}" srcOrd="7" destOrd="0" presId="urn:microsoft.com/office/officeart/2005/8/layout/equation1"/>
    <dgm:cxn modelId="{F705C6C8-97F0-4440-BDB9-859BAEB79C99}" type="presParOf" srcId="{D1735FFF-C3DD-4D20-B971-934ECA8839DE}" destId="{8D850AA8-00E1-4094-BFA2-C32BCEFAB051}" srcOrd="8" destOrd="0" presId="urn:microsoft.com/office/officeart/2005/8/layout/equation1"/>
    <dgm:cxn modelId="{CF46C79C-D13B-4B9D-B5E1-77D83B5A99EC}" type="presParOf" srcId="{D1735FFF-C3DD-4D20-B971-934ECA8839DE}" destId="{41049218-C581-4D92-B648-8C00670D4C3A}" srcOrd="9" destOrd="0" presId="urn:microsoft.com/office/officeart/2005/8/layout/equation1"/>
    <dgm:cxn modelId="{E58480AF-039E-4532-8E6F-5FE01AF1BA05}" type="presParOf" srcId="{D1735FFF-C3DD-4D20-B971-934ECA8839DE}" destId="{122EE4F0-AA43-4EA9-B108-FF3B3226164D}" srcOrd="10" destOrd="0" presId="urn:microsoft.com/office/officeart/2005/8/layout/equation1"/>
    <dgm:cxn modelId="{D891C4A2-1362-4E43-A585-A3EE74DD1F1B}" type="presParOf" srcId="{D1735FFF-C3DD-4D20-B971-934ECA8839DE}" destId="{96ADE582-D471-43FE-92F8-E1B4906D9135}" srcOrd="11" destOrd="0" presId="urn:microsoft.com/office/officeart/2005/8/layout/equation1"/>
    <dgm:cxn modelId="{981A79F0-67D3-41CC-8074-2C0B0B86A788}" type="presParOf" srcId="{D1735FFF-C3DD-4D20-B971-934ECA8839DE}" destId="{D8A2C24D-5A30-418D-BF11-3C019BDBAE3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8DFED-C0A4-4472-A5A2-81C364F821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58B26-3EE3-4416-8820-4401EB194A9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/>
            <a:t>Community Center Operations</a:t>
          </a:r>
        </a:p>
      </dgm:t>
    </dgm:pt>
    <dgm:pt modelId="{89F1F140-6DA4-494B-8727-9AD0883F1BFE}" type="parTrans" cxnId="{A6655CAF-75A5-4032-9F37-4712179FA3B5}">
      <dgm:prSet/>
      <dgm:spPr/>
      <dgm:t>
        <a:bodyPr/>
        <a:lstStyle/>
        <a:p>
          <a:endParaRPr lang="en-US"/>
        </a:p>
      </dgm:t>
    </dgm:pt>
    <dgm:pt modelId="{BADDA375-FD61-4841-AA9C-95F810A354BD}" type="sibTrans" cxnId="{A6655CAF-75A5-4032-9F37-4712179FA3B5}">
      <dgm:prSet/>
      <dgm:spPr/>
      <dgm:t>
        <a:bodyPr/>
        <a:lstStyle/>
        <a:p>
          <a:endParaRPr lang="en-US" dirty="0"/>
        </a:p>
      </dgm:t>
    </dgm:pt>
    <dgm:pt modelId="{A2D4A6F1-7207-41A0-8EDF-7AFA5B54E00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Recreation Center Operations</a:t>
          </a:r>
        </a:p>
      </dgm:t>
    </dgm:pt>
    <dgm:pt modelId="{E9BFE1CF-6F89-4C1E-8701-B07C2CE72DE1}" type="parTrans" cxnId="{98C030BA-50F9-45B3-BAD3-885A6DDA028D}">
      <dgm:prSet/>
      <dgm:spPr/>
      <dgm:t>
        <a:bodyPr/>
        <a:lstStyle/>
        <a:p>
          <a:endParaRPr lang="en-US"/>
        </a:p>
      </dgm:t>
    </dgm:pt>
    <dgm:pt modelId="{15674CB4-0C12-4F56-851B-5CDB7007D67A}" type="sibTrans" cxnId="{98C030BA-50F9-45B3-BAD3-885A6DDA028D}">
      <dgm:prSet/>
      <dgm:spPr/>
      <dgm:t>
        <a:bodyPr/>
        <a:lstStyle/>
        <a:p>
          <a:endParaRPr lang="en-US" dirty="0"/>
        </a:p>
      </dgm:t>
    </dgm:pt>
    <dgm:pt modelId="{4DDEF698-54BF-48D8-A8EB-C7CBE180745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Existing Recreation</a:t>
          </a:r>
        </a:p>
      </dgm:t>
    </dgm:pt>
    <dgm:pt modelId="{3A02C6B8-AC31-4BC7-9448-13385463491E}" type="parTrans" cxnId="{99C2BA0C-0CE3-4316-8A08-0E0CBB7A86D1}">
      <dgm:prSet/>
      <dgm:spPr/>
      <dgm:t>
        <a:bodyPr/>
        <a:lstStyle/>
        <a:p>
          <a:endParaRPr lang="en-US"/>
        </a:p>
      </dgm:t>
    </dgm:pt>
    <dgm:pt modelId="{0DED15E2-5E7E-4E95-B126-A6482E8301DF}" type="sibTrans" cxnId="{99C2BA0C-0CE3-4316-8A08-0E0CBB7A86D1}">
      <dgm:prSet/>
      <dgm:spPr/>
      <dgm:t>
        <a:bodyPr/>
        <a:lstStyle/>
        <a:p>
          <a:endParaRPr lang="en-US" dirty="0"/>
        </a:p>
      </dgm:t>
    </dgm:pt>
    <dgm:pt modelId="{E63DF5CB-4C1F-4A65-ACF9-4240F9F290E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b="1" dirty="0"/>
            <a:t>Total Cost of Operations</a:t>
          </a:r>
        </a:p>
      </dgm:t>
    </dgm:pt>
    <dgm:pt modelId="{20CD0E06-1721-41E5-90BD-08B432A28E3F}" type="parTrans" cxnId="{0A984B03-7439-45DA-B0D3-3BF0EFA69C44}">
      <dgm:prSet/>
      <dgm:spPr/>
      <dgm:t>
        <a:bodyPr/>
        <a:lstStyle/>
        <a:p>
          <a:endParaRPr lang="en-US"/>
        </a:p>
      </dgm:t>
    </dgm:pt>
    <dgm:pt modelId="{3C08C188-E1DD-4BF6-829A-A46BD7EB868A}" type="sibTrans" cxnId="{0A984B03-7439-45DA-B0D3-3BF0EFA69C44}">
      <dgm:prSet/>
      <dgm:spPr/>
      <dgm:t>
        <a:bodyPr/>
        <a:lstStyle/>
        <a:p>
          <a:endParaRPr lang="en-US"/>
        </a:p>
      </dgm:t>
    </dgm:pt>
    <dgm:pt modelId="{D1735FFF-C3DD-4D20-B971-934ECA8839DE}" type="pres">
      <dgm:prSet presAssocID="{A128DFED-C0A4-4472-A5A2-81C364F8210C}" presName="linearFlow" presStyleCnt="0">
        <dgm:presLayoutVars>
          <dgm:dir/>
          <dgm:resizeHandles val="exact"/>
        </dgm:presLayoutVars>
      </dgm:prSet>
      <dgm:spPr/>
    </dgm:pt>
    <dgm:pt modelId="{1C674A02-86E0-4366-99E9-B996838686EE}" type="pres">
      <dgm:prSet presAssocID="{6E558B26-3EE3-4416-8820-4401EB194A90}" presName="node" presStyleLbl="node1" presStyleIdx="0" presStyleCnt="4" custScaleX="108149">
        <dgm:presLayoutVars>
          <dgm:bulletEnabled val="1"/>
        </dgm:presLayoutVars>
      </dgm:prSet>
      <dgm:spPr/>
    </dgm:pt>
    <dgm:pt modelId="{702E26D6-2089-4B7D-8CC4-C2E44997EF00}" type="pres">
      <dgm:prSet presAssocID="{BADDA375-FD61-4841-AA9C-95F810A354BD}" presName="spacerL" presStyleCnt="0"/>
      <dgm:spPr/>
    </dgm:pt>
    <dgm:pt modelId="{DE3F1CE9-23D8-4339-AE8A-748CD4A31096}" type="pres">
      <dgm:prSet presAssocID="{BADDA375-FD61-4841-AA9C-95F810A354BD}" presName="sibTrans" presStyleLbl="sibTrans2D1" presStyleIdx="0" presStyleCnt="3"/>
      <dgm:spPr/>
    </dgm:pt>
    <dgm:pt modelId="{5F780525-038A-42A1-8B0B-9AC0AE3E24AB}" type="pres">
      <dgm:prSet presAssocID="{BADDA375-FD61-4841-AA9C-95F810A354BD}" presName="spacerR" presStyleCnt="0"/>
      <dgm:spPr/>
    </dgm:pt>
    <dgm:pt modelId="{0A1A6B9B-5888-4ED7-9FEA-AABF451574FE}" type="pres">
      <dgm:prSet presAssocID="{A2D4A6F1-7207-41A0-8EDF-7AFA5B54E004}" presName="node" presStyleLbl="node1" presStyleIdx="1" presStyleCnt="4" custScaleX="98554">
        <dgm:presLayoutVars>
          <dgm:bulletEnabled val="1"/>
        </dgm:presLayoutVars>
      </dgm:prSet>
      <dgm:spPr/>
    </dgm:pt>
    <dgm:pt modelId="{C546FB53-9DA2-4F01-89F9-583B1597C2C4}" type="pres">
      <dgm:prSet presAssocID="{15674CB4-0C12-4F56-851B-5CDB7007D67A}" presName="spacerL" presStyleCnt="0"/>
      <dgm:spPr/>
    </dgm:pt>
    <dgm:pt modelId="{C57336F2-D84E-4D90-9A94-8A51D4C63BD4}" type="pres">
      <dgm:prSet presAssocID="{15674CB4-0C12-4F56-851B-5CDB7007D67A}" presName="sibTrans" presStyleLbl="sibTrans2D1" presStyleIdx="1" presStyleCnt="3"/>
      <dgm:spPr/>
    </dgm:pt>
    <dgm:pt modelId="{A3B07D60-270B-4492-AD00-10EADCA674F4}" type="pres">
      <dgm:prSet presAssocID="{15674CB4-0C12-4F56-851B-5CDB7007D67A}" presName="spacerR" presStyleCnt="0"/>
      <dgm:spPr/>
    </dgm:pt>
    <dgm:pt modelId="{8D850AA8-00E1-4094-BFA2-C32BCEFAB051}" type="pres">
      <dgm:prSet presAssocID="{4DDEF698-54BF-48D8-A8EB-C7CBE1807456}" presName="node" presStyleLbl="node1" presStyleIdx="2" presStyleCnt="4">
        <dgm:presLayoutVars>
          <dgm:bulletEnabled val="1"/>
        </dgm:presLayoutVars>
      </dgm:prSet>
      <dgm:spPr/>
    </dgm:pt>
    <dgm:pt modelId="{41049218-C581-4D92-B648-8C00670D4C3A}" type="pres">
      <dgm:prSet presAssocID="{0DED15E2-5E7E-4E95-B126-A6482E8301DF}" presName="spacerL" presStyleCnt="0"/>
      <dgm:spPr/>
    </dgm:pt>
    <dgm:pt modelId="{122EE4F0-AA43-4EA9-B108-FF3B3226164D}" type="pres">
      <dgm:prSet presAssocID="{0DED15E2-5E7E-4E95-B126-A6482E8301DF}" presName="sibTrans" presStyleLbl="sibTrans2D1" presStyleIdx="2" presStyleCnt="3"/>
      <dgm:spPr/>
    </dgm:pt>
    <dgm:pt modelId="{96ADE582-D471-43FE-92F8-E1B4906D9135}" type="pres">
      <dgm:prSet presAssocID="{0DED15E2-5E7E-4E95-B126-A6482E8301DF}" presName="spacerR" presStyleCnt="0"/>
      <dgm:spPr/>
    </dgm:pt>
    <dgm:pt modelId="{D8A2C24D-5A30-418D-BF11-3C019BDBAE38}" type="pres">
      <dgm:prSet presAssocID="{E63DF5CB-4C1F-4A65-ACF9-4240F9F290E1}" presName="node" presStyleLbl="node1" presStyleIdx="3" presStyleCnt="4" custScaleX="110405">
        <dgm:presLayoutVars>
          <dgm:bulletEnabled val="1"/>
        </dgm:presLayoutVars>
      </dgm:prSet>
      <dgm:spPr/>
    </dgm:pt>
  </dgm:ptLst>
  <dgm:cxnLst>
    <dgm:cxn modelId="{0A984B03-7439-45DA-B0D3-3BF0EFA69C44}" srcId="{A128DFED-C0A4-4472-A5A2-81C364F8210C}" destId="{E63DF5CB-4C1F-4A65-ACF9-4240F9F290E1}" srcOrd="3" destOrd="0" parTransId="{20CD0E06-1721-41E5-90BD-08B432A28E3F}" sibTransId="{3C08C188-E1DD-4BF6-829A-A46BD7EB868A}"/>
    <dgm:cxn modelId="{99C2BA0C-0CE3-4316-8A08-0E0CBB7A86D1}" srcId="{A128DFED-C0A4-4472-A5A2-81C364F8210C}" destId="{4DDEF698-54BF-48D8-A8EB-C7CBE1807456}" srcOrd="2" destOrd="0" parTransId="{3A02C6B8-AC31-4BC7-9448-13385463491E}" sibTransId="{0DED15E2-5E7E-4E95-B126-A6482E8301DF}"/>
    <dgm:cxn modelId="{E2026418-5D6D-4032-B441-09F5C8DFE199}" type="presOf" srcId="{4DDEF698-54BF-48D8-A8EB-C7CBE1807456}" destId="{8D850AA8-00E1-4094-BFA2-C32BCEFAB051}" srcOrd="0" destOrd="0" presId="urn:microsoft.com/office/officeart/2005/8/layout/equation1"/>
    <dgm:cxn modelId="{D3B8524B-4FCB-4035-8AD9-938CEAE3B5FE}" type="presOf" srcId="{E63DF5CB-4C1F-4A65-ACF9-4240F9F290E1}" destId="{D8A2C24D-5A30-418D-BF11-3C019BDBAE38}" srcOrd="0" destOrd="0" presId="urn:microsoft.com/office/officeart/2005/8/layout/equation1"/>
    <dgm:cxn modelId="{AB5D3455-8E15-44E2-BE7F-097BAEDE54DD}" type="presOf" srcId="{6E558B26-3EE3-4416-8820-4401EB194A90}" destId="{1C674A02-86E0-4366-99E9-B996838686EE}" srcOrd="0" destOrd="0" presId="urn:microsoft.com/office/officeart/2005/8/layout/equation1"/>
    <dgm:cxn modelId="{C866A180-B155-44B3-9D2D-51A4BEFAA3FA}" type="presOf" srcId="{0DED15E2-5E7E-4E95-B126-A6482E8301DF}" destId="{122EE4F0-AA43-4EA9-B108-FF3B3226164D}" srcOrd="0" destOrd="0" presId="urn:microsoft.com/office/officeart/2005/8/layout/equation1"/>
    <dgm:cxn modelId="{DDFA4589-3370-47C9-9FD6-E0E05D26C44C}" type="presOf" srcId="{A2D4A6F1-7207-41A0-8EDF-7AFA5B54E004}" destId="{0A1A6B9B-5888-4ED7-9FEA-AABF451574FE}" srcOrd="0" destOrd="0" presId="urn:microsoft.com/office/officeart/2005/8/layout/equation1"/>
    <dgm:cxn modelId="{0744AAA2-E787-4DD0-840D-9CFD528F3ACC}" type="presOf" srcId="{BADDA375-FD61-4841-AA9C-95F810A354BD}" destId="{DE3F1CE9-23D8-4339-AE8A-748CD4A31096}" srcOrd="0" destOrd="0" presId="urn:microsoft.com/office/officeart/2005/8/layout/equation1"/>
    <dgm:cxn modelId="{A6655CAF-75A5-4032-9F37-4712179FA3B5}" srcId="{A128DFED-C0A4-4472-A5A2-81C364F8210C}" destId="{6E558B26-3EE3-4416-8820-4401EB194A90}" srcOrd="0" destOrd="0" parTransId="{89F1F140-6DA4-494B-8727-9AD0883F1BFE}" sibTransId="{BADDA375-FD61-4841-AA9C-95F810A354BD}"/>
    <dgm:cxn modelId="{0DC052B5-7A9C-45C8-94DD-081BC336C99D}" type="presOf" srcId="{15674CB4-0C12-4F56-851B-5CDB7007D67A}" destId="{C57336F2-D84E-4D90-9A94-8A51D4C63BD4}" srcOrd="0" destOrd="0" presId="urn:microsoft.com/office/officeart/2005/8/layout/equation1"/>
    <dgm:cxn modelId="{98C030BA-50F9-45B3-BAD3-885A6DDA028D}" srcId="{A128DFED-C0A4-4472-A5A2-81C364F8210C}" destId="{A2D4A6F1-7207-41A0-8EDF-7AFA5B54E004}" srcOrd="1" destOrd="0" parTransId="{E9BFE1CF-6F89-4C1E-8701-B07C2CE72DE1}" sibTransId="{15674CB4-0C12-4F56-851B-5CDB7007D67A}"/>
    <dgm:cxn modelId="{A45536BE-989A-46A1-9933-9F2B39C004C0}" type="presOf" srcId="{A128DFED-C0A4-4472-A5A2-81C364F8210C}" destId="{D1735FFF-C3DD-4D20-B971-934ECA8839DE}" srcOrd="0" destOrd="0" presId="urn:microsoft.com/office/officeart/2005/8/layout/equation1"/>
    <dgm:cxn modelId="{144000FB-D967-462A-9B69-1E5BA745B04B}" type="presParOf" srcId="{D1735FFF-C3DD-4D20-B971-934ECA8839DE}" destId="{1C674A02-86E0-4366-99E9-B996838686EE}" srcOrd="0" destOrd="0" presId="urn:microsoft.com/office/officeart/2005/8/layout/equation1"/>
    <dgm:cxn modelId="{12960CC8-5B04-43B5-86BB-59730C49AAEB}" type="presParOf" srcId="{D1735FFF-C3DD-4D20-B971-934ECA8839DE}" destId="{702E26D6-2089-4B7D-8CC4-C2E44997EF00}" srcOrd="1" destOrd="0" presId="urn:microsoft.com/office/officeart/2005/8/layout/equation1"/>
    <dgm:cxn modelId="{B338B4F8-F7B9-4259-800B-F03BBDFB4241}" type="presParOf" srcId="{D1735FFF-C3DD-4D20-B971-934ECA8839DE}" destId="{DE3F1CE9-23D8-4339-AE8A-748CD4A31096}" srcOrd="2" destOrd="0" presId="urn:microsoft.com/office/officeart/2005/8/layout/equation1"/>
    <dgm:cxn modelId="{21AFC81F-96AB-4AC2-9A71-DE24A733978B}" type="presParOf" srcId="{D1735FFF-C3DD-4D20-B971-934ECA8839DE}" destId="{5F780525-038A-42A1-8B0B-9AC0AE3E24AB}" srcOrd="3" destOrd="0" presId="urn:microsoft.com/office/officeart/2005/8/layout/equation1"/>
    <dgm:cxn modelId="{AD9A2283-291D-4D24-85FB-907DDABC0247}" type="presParOf" srcId="{D1735FFF-C3DD-4D20-B971-934ECA8839DE}" destId="{0A1A6B9B-5888-4ED7-9FEA-AABF451574FE}" srcOrd="4" destOrd="0" presId="urn:microsoft.com/office/officeart/2005/8/layout/equation1"/>
    <dgm:cxn modelId="{4BBEBA66-729F-47A4-B473-DF1DB14951A8}" type="presParOf" srcId="{D1735FFF-C3DD-4D20-B971-934ECA8839DE}" destId="{C546FB53-9DA2-4F01-89F9-583B1597C2C4}" srcOrd="5" destOrd="0" presId="urn:microsoft.com/office/officeart/2005/8/layout/equation1"/>
    <dgm:cxn modelId="{A8C959F4-ED23-452C-8673-2AF2BF813EC1}" type="presParOf" srcId="{D1735FFF-C3DD-4D20-B971-934ECA8839DE}" destId="{C57336F2-D84E-4D90-9A94-8A51D4C63BD4}" srcOrd="6" destOrd="0" presId="urn:microsoft.com/office/officeart/2005/8/layout/equation1"/>
    <dgm:cxn modelId="{1F768F79-1B7E-4798-AF84-A037C28BC176}" type="presParOf" srcId="{D1735FFF-C3DD-4D20-B971-934ECA8839DE}" destId="{A3B07D60-270B-4492-AD00-10EADCA674F4}" srcOrd="7" destOrd="0" presId="urn:microsoft.com/office/officeart/2005/8/layout/equation1"/>
    <dgm:cxn modelId="{F705C6C8-97F0-4440-BDB9-859BAEB79C99}" type="presParOf" srcId="{D1735FFF-C3DD-4D20-B971-934ECA8839DE}" destId="{8D850AA8-00E1-4094-BFA2-C32BCEFAB051}" srcOrd="8" destOrd="0" presId="urn:microsoft.com/office/officeart/2005/8/layout/equation1"/>
    <dgm:cxn modelId="{CF46C79C-D13B-4B9D-B5E1-77D83B5A99EC}" type="presParOf" srcId="{D1735FFF-C3DD-4D20-B971-934ECA8839DE}" destId="{41049218-C581-4D92-B648-8C00670D4C3A}" srcOrd="9" destOrd="0" presId="urn:microsoft.com/office/officeart/2005/8/layout/equation1"/>
    <dgm:cxn modelId="{E58480AF-039E-4532-8E6F-5FE01AF1BA05}" type="presParOf" srcId="{D1735FFF-C3DD-4D20-B971-934ECA8839DE}" destId="{122EE4F0-AA43-4EA9-B108-FF3B3226164D}" srcOrd="10" destOrd="0" presId="urn:microsoft.com/office/officeart/2005/8/layout/equation1"/>
    <dgm:cxn modelId="{D891C4A2-1362-4E43-A585-A3EE74DD1F1B}" type="presParOf" srcId="{D1735FFF-C3DD-4D20-B971-934ECA8839DE}" destId="{96ADE582-D471-43FE-92F8-E1B4906D9135}" srcOrd="11" destOrd="0" presId="urn:microsoft.com/office/officeart/2005/8/layout/equation1"/>
    <dgm:cxn modelId="{981A79F0-67D3-41CC-8074-2C0B0B86A788}" type="presParOf" srcId="{D1735FFF-C3DD-4D20-B971-934ECA8839DE}" destId="{D8A2C24D-5A30-418D-BF11-3C019BDBAE3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28DFED-C0A4-4472-A5A2-81C364F821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58B26-3EE3-4416-8820-4401EB194A9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600" b="1" dirty="0"/>
            <a:t>All Revenue</a:t>
          </a:r>
        </a:p>
        <a:p>
          <a:r>
            <a:rPr lang="en-US" sz="2600" b="1" dirty="0"/>
            <a:t> </a:t>
          </a:r>
          <a:endParaRPr lang="en-US" sz="2000" b="1" dirty="0"/>
        </a:p>
      </dgm:t>
    </dgm:pt>
    <dgm:pt modelId="{89F1F140-6DA4-494B-8727-9AD0883F1BFE}" type="parTrans" cxnId="{A6655CAF-75A5-4032-9F37-4712179FA3B5}">
      <dgm:prSet/>
      <dgm:spPr/>
      <dgm:t>
        <a:bodyPr/>
        <a:lstStyle/>
        <a:p>
          <a:endParaRPr lang="en-US"/>
        </a:p>
      </dgm:t>
    </dgm:pt>
    <dgm:pt modelId="{BADDA375-FD61-4841-AA9C-95F810A354BD}" type="sibTrans" cxnId="{A6655CAF-75A5-4032-9F37-4712179FA3B5}">
      <dgm:prSet/>
      <dgm:spPr/>
      <dgm:t>
        <a:bodyPr/>
        <a:lstStyle/>
        <a:p>
          <a:endParaRPr lang="en-US" dirty="0"/>
        </a:p>
      </dgm:t>
    </dgm:pt>
    <dgm:pt modelId="{A2D4A6F1-7207-41A0-8EDF-7AFA5B54E00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600" b="1" dirty="0"/>
            <a:t>All Expenditures</a:t>
          </a:r>
        </a:p>
      </dgm:t>
    </dgm:pt>
    <dgm:pt modelId="{E9BFE1CF-6F89-4C1E-8701-B07C2CE72DE1}" type="parTrans" cxnId="{98C030BA-50F9-45B3-BAD3-885A6DDA028D}">
      <dgm:prSet/>
      <dgm:spPr/>
      <dgm:t>
        <a:bodyPr/>
        <a:lstStyle/>
        <a:p>
          <a:endParaRPr lang="en-US"/>
        </a:p>
      </dgm:t>
    </dgm:pt>
    <dgm:pt modelId="{15674CB4-0C12-4F56-851B-5CDB7007D67A}" type="sibTrans" cxnId="{98C030BA-50F9-45B3-BAD3-885A6DDA028D}">
      <dgm:prSet/>
      <dgm:spPr/>
      <dgm:t>
        <a:bodyPr/>
        <a:lstStyle/>
        <a:p>
          <a:endParaRPr lang="en-US" dirty="0"/>
        </a:p>
      </dgm:t>
    </dgm:pt>
    <dgm:pt modelId="{E63DF5CB-4C1F-4A65-ACF9-4240F9F290E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/>
            <a:t>Total Cost Recovery Percentage</a:t>
          </a:r>
        </a:p>
      </dgm:t>
    </dgm:pt>
    <dgm:pt modelId="{20CD0E06-1721-41E5-90BD-08B432A28E3F}" type="parTrans" cxnId="{0A984B03-7439-45DA-B0D3-3BF0EFA69C44}">
      <dgm:prSet/>
      <dgm:spPr/>
      <dgm:t>
        <a:bodyPr/>
        <a:lstStyle/>
        <a:p>
          <a:endParaRPr lang="en-US"/>
        </a:p>
      </dgm:t>
    </dgm:pt>
    <dgm:pt modelId="{3C08C188-E1DD-4BF6-829A-A46BD7EB868A}" type="sibTrans" cxnId="{0A984B03-7439-45DA-B0D3-3BF0EFA69C44}">
      <dgm:prSet/>
      <dgm:spPr/>
      <dgm:t>
        <a:bodyPr/>
        <a:lstStyle/>
        <a:p>
          <a:endParaRPr lang="en-US"/>
        </a:p>
      </dgm:t>
    </dgm:pt>
    <dgm:pt modelId="{D1735FFF-C3DD-4D20-B971-934ECA8839DE}" type="pres">
      <dgm:prSet presAssocID="{A128DFED-C0A4-4472-A5A2-81C364F8210C}" presName="linearFlow" presStyleCnt="0">
        <dgm:presLayoutVars>
          <dgm:dir/>
          <dgm:resizeHandles val="exact"/>
        </dgm:presLayoutVars>
      </dgm:prSet>
      <dgm:spPr/>
    </dgm:pt>
    <dgm:pt modelId="{1C674A02-86E0-4366-99E9-B996838686EE}" type="pres">
      <dgm:prSet presAssocID="{6E558B26-3EE3-4416-8820-4401EB194A90}" presName="node" presStyleLbl="node1" presStyleIdx="0" presStyleCnt="3">
        <dgm:presLayoutVars>
          <dgm:bulletEnabled val="1"/>
        </dgm:presLayoutVars>
      </dgm:prSet>
      <dgm:spPr/>
    </dgm:pt>
    <dgm:pt modelId="{702E26D6-2089-4B7D-8CC4-C2E44997EF00}" type="pres">
      <dgm:prSet presAssocID="{BADDA375-FD61-4841-AA9C-95F810A354BD}" presName="spacerL" presStyleCnt="0"/>
      <dgm:spPr/>
    </dgm:pt>
    <dgm:pt modelId="{DE3F1CE9-23D8-4339-AE8A-748CD4A31096}" type="pres">
      <dgm:prSet presAssocID="{BADDA375-FD61-4841-AA9C-95F810A354BD}" presName="sibTrans" presStyleLbl="sibTrans2D1" presStyleIdx="0" presStyleCnt="2"/>
      <dgm:spPr>
        <a:prstGeom prst="mathDivide">
          <a:avLst/>
        </a:prstGeom>
      </dgm:spPr>
    </dgm:pt>
    <dgm:pt modelId="{5F780525-038A-42A1-8B0B-9AC0AE3E24AB}" type="pres">
      <dgm:prSet presAssocID="{BADDA375-FD61-4841-AA9C-95F810A354BD}" presName="spacerR" presStyleCnt="0"/>
      <dgm:spPr/>
    </dgm:pt>
    <dgm:pt modelId="{0A1A6B9B-5888-4ED7-9FEA-AABF451574FE}" type="pres">
      <dgm:prSet presAssocID="{A2D4A6F1-7207-41A0-8EDF-7AFA5B54E004}" presName="node" presStyleLbl="node1" presStyleIdx="1" presStyleCnt="3">
        <dgm:presLayoutVars>
          <dgm:bulletEnabled val="1"/>
        </dgm:presLayoutVars>
      </dgm:prSet>
      <dgm:spPr/>
    </dgm:pt>
    <dgm:pt modelId="{C546FB53-9DA2-4F01-89F9-583B1597C2C4}" type="pres">
      <dgm:prSet presAssocID="{15674CB4-0C12-4F56-851B-5CDB7007D67A}" presName="spacerL" presStyleCnt="0"/>
      <dgm:spPr/>
    </dgm:pt>
    <dgm:pt modelId="{C57336F2-D84E-4D90-9A94-8A51D4C63BD4}" type="pres">
      <dgm:prSet presAssocID="{15674CB4-0C12-4F56-851B-5CDB7007D67A}" presName="sibTrans" presStyleLbl="sibTrans2D1" presStyleIdx="1" presStyleCnt="2"/>
      <dgm:spPr/>
    </dgm:pt>
    <dgm:pt modelId="{A3B07D60-270B-4492-AD00-10EADCA674F4}" type="pres">
      <dgm:prSet presAssocID="{15674CB4-0C12-4F56-851B-5CDB7007D67A}" presName="spacerR" presStyleCnt="0"/>
      <dgm:spPr/>
    </dgm:pt>
    <dgm:pt modelId="{D8A2C24D-5A30-418D-BF11-3C019BDBAE38}" type="pres">
      <dgm:prSet presAssocID="{E63DF5CB-4C1F-4A65-ACF9-4240F9F290E1}" presName="node" presStyleLbl="node1" presStyleIdx="2" presStyleCnt="3">
        <dgm:presLayoutVars>
          <dgm:bulletEnabled val="1"/>
        </dgm:presLayoutVars>
      </dgm:prSet>
      <dgm:spPr/>
    </dgm:pt>
  </dgm:ptLst>
  <dgm:cxnLst>
    <dgm:cxn modelId="{0A984B03-7439-45DA-B0D3-3BF0EFA69C44}" srcId="{A128DFED-C0A4-4472-A5A2-81C364F8210C}" destId="{E63DF5CB-4C1F-4A65-ACF9-4240F9F290E1}" srcOrd="2" destOrd="0" parTransId="{20CD0E06-1721-41E5-90BD-08B432A28E3F}" sibTransId="{3C08C188-E1DD-4BF6-829A-A46BD7EB868A}"/>
    <dgm:cxn modelId="{D3B8524B-4FCB-4035-8AD9-938CEAE3B5FE}" type="presOf" srcId="{E63DF5CB-4C1F-4A65-ACF9-4240F9F290E1}" destId="{D8A2C24D-5A30-418D-BF11-3C019BDBAE38}" srcOrd="0" destOrd="0" presId="urn:microsoft.com/office/officeart/2005/8/layout/equation1"/>
    <dgm:cxn modelId="{AB5D3455-8E15-44E2-BE7F-097BAEDE54DD}" type="presOf" srcId="{6E558B26-3EE3-4416-8820-4401EB194A90}" destId="{1C674A02-86E0-4366-99E9-B996838686EE}" srcOrd="0" destOrd="0" presId="urn:microsoft.com/office/officeart/2005/8/layout/equation1"/>
    <dgm:cxn modelId="{DDFA4589-3370-47C9-9FD6-E0E05D26C44C}" type="presOf" srcId="{A2D4A6F1-7207-41A0-8EDF-7AFA5B54E004}" destId="{0A1A6B9B-5888-4ED7-9FEA-AABF451574FE}" srcOrd="0" destOrd="0" presId="urn:microsoft.com/office/officeart/2005/8/layout/equation1"/>
    <dgm:cxn modelId="{0744AAA2-E787-4DD0-840D-9CFD528F3ACC}" type="presOf" srcId="{BADDA375-FD61-4841-AA9C-95F810A354BD}" destId="{DE3F1CE9-23D8-4339-AE8A-748CD4A31096}" srcOrd="0" destOrd="0" presId="urn:microsoft.com/office/officeart/2005/8/layout/equation1"/>
    <dgm:cxn modelId="{A6655CAF-75A5-4032-9F37-4712179FA3B5}" srcId="{A128DFED-C0A4-4472-A5A2-81C364F8210C}" destId="{6E558B26-3EE3-4416-8820-4401EB194A90}" srcOrd="0" destOrd="0" parTransId="{89F1F140-6DA4-494B-8727-9AD0883F1BFE}" sibTransId="{BADDA375-FD61-4841-AA9C-95F810A354BD}"/>
    <dgm:cxn modelId="{0DC052B5-7A9C-45C8-94DD-081BC336C99D}" type="presOf" srcId="{15674CB4-0C12-4F56-851B-5CDB7007D67A}" destId="{C57336F2-D84E-4D90-9A94-8A51D4C63BD4}" srcOrd="0" destOrd="0" presId="urn:microsoft.com/office/officeart/2005/8/layout/equation1"/>
    <dgm:cxn modelId="{98C030BA-50F9-45B3-BAD3-885A6DDA028D}" srcId="{A128DFED-C0A4-4472-A5A2-81C364F8210C}" destId="{A2D4A6F1-7207-41A0-8EDF-7AFA5B54E004}" srcOrd="1" destOrd="0" parTransId="{E9BFE1CF-6F89-4C1E-8701-B07C2CE72DE1}" sibTransId="{15674CB4-0C12-4F56-851B-5CDB7007D67A}"/>
    <dgm:cxn modelId="{A45536BE-989A-46A1-9933-9F2B39C004C0}" type="presOf" srcId="{A128DFED-C0A4-4472-A5A2-81C364F8210C}" destId="{D1735FFF-C3DD-4D20-B971-934ECA8839DE}" srcOrd="0" destOrd="0" presId="urn:microsoft.com/office/officeart/2005/8/layout/equation1"/>
    <dgm:cxn modelId="{144000FB-D967-462A-9B69-1E5BA745B04B}" type="presParOf" srcId="{D1735FFF-C3DD-4D20-B971-934ECA8839DE}" destId="{1C674A02-86E0-4366-99E9-B996838686EE}" srcOrd="0" destOrd="0" presId="urn:microsoft.com/office/officeart/2005/8/layout/equation1"/>
    <dgm:cxn modelId="{12960CC8-5B04-43B5-86BB-59730C49AAEB}" type="presParOf" srcId="{D1735FFF-C3DD-4D20-B971-934ECA8839DE}" destId="{702E26D6-2089-4B7D-8CC4-C2E44997EF00}" srcOrd="1" destOrd="0" presId="urn:microsoft.com/office/officeart/2005/8/layout/equation1"/>
    <dgm:cxn modelId="{B338B4F8-F7B9-4259-800B-F03BBDFB4241}" type="presParOf" srcId="{D1735FFF-C3DD-4D20-B971-934ECA8839DE}" destId="{DE3F1CE9-23D8-4339-AE8A-748CD4A31096}" srcOrd="2" destOrd="0" presId="urn:microsoft.com/office/officeart/2005/8/layout/equation1"/>
    <dgm:cxn modelId="{21AFC81F-96AB-4AC2-9A71-DE24A733978B}" type="presParOf" srcId="{D1735FFF-C3DD-4D20-B971-934ECA8839DE}" destId="{5F780525-038A-42A1-8B0B-9AC0AE3E24AB}" srcOrd="3" destOrd="0" presId="urn:microsoft.com/office/officeart/2005/8/layout/equation1"/>
    <dgm:cxn modelId="{AD9A2283-291D-4D24-85FB-907DDABC0247}" type="presParOf" srcId="{D1735FFF-C3DD-4D20-B971-934ECA8839DE}" destId="{0A1A6B9B-5888-4ED7-9FEA-AABF451574FE}" srcOrd="4" destOrd="0" presId="urn:microsoft.com/office/officeart/2005/8/layout/equation1"/>
    <dgm:cxn modelId="{4BBEBA66-729F-47A4-B473-DF1DB14951A8}" type="presParOf" srcId="{D1735FFF-C3DD-4D20-B971-934ECA8839DE}" destId="{C546FB53-9DA2-4F01-89F9-583B1597C2C4}" srcOrd="5" destOrd="0" presId="urn:microsoft.com/office/officeart/2005/8/layout/equation1"/>
    <dgm:cxn modelId="{A8C959F4-ED23-452C-8673-2AF2BF813EC1}" type="presParOf" srcId="{D1735FFF-C3DD-4D20-B971-934ECA8839DE}" destId="{C57336F2-D84E-4D90-9A94-8A51D4C63BD4}" srcOrd="6" destOrd="0" presId="urn:microsoft.com/office/officeart/2005/8/layout/equation1"/>
    <dgm:cxn modelId="{1F768F79-1B7E-4798-AF84-A037C28BC176}" type="presParOf" srcId="{D1735FFF-C3DD-4D20-B971-934ECA8839DE}" destId="{A3B07D60-270B-4492-AD00-10EADCA674F4}" srcOrd="7" destOrd="0" presId="urn:microsoft.com/office/officeart/2005/8/layout/equation1"/>
    <dgm:cxn modelId="{981A79F0-67D3-41CC-8074-2C0B0B86A788}" type="presParOf" srcId="{D1735FFF-C3DD-4D20-B971-934ECA8839DE}" destId="{D8A2C24D-5A30-418D-BF11-3C019BDBAE3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4A02-86E0-4366-99E9-B996838686EE}">
      <dsp:nvSpPr>
        <dsp:cNvPr id="0" name=""/>
        <dsp:cNvSpPr/>
      </dsp:nvSpPr>
      <dsp:spPr>
        <a:xfrm>
          <a:off x="578" y="1762786"/>
          <a:ext cx="1893093" cy="1893093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Capital</a:t>
          </a:r>
          <a:r>
            <a:rPr lang="en-US" sz="2000" kern="1200" dirty="0"/>
            <a:t> </a:t>
          </a:r>
          <a:r>
            <a:rPr lang="en-US" sz="2000" b="1" kern="1200" dirty="0"/>
            <a:t>Investment</a:t>
          </a:r>
        </a:p>
      </dsp:txBody>
      <dsp:txXfrm>
        <a:off x="277815" y="2040023"/>
        <a:ext cx="1338619" cy="1338619"/>
      </dsp:txXfrm>
    </dsp:sp>
    <dsp:sp modelId="{DE3F1CE9-23D8-4339-AE8A-748CD4A31096}">
      <dsp:nvSpPr>
        <dsp:cNvPr id="0" name=""/>
        <dsp:cNvSpPr/>
      </dsp:nvSpPr>
      <dsp:spPr>
        <a:xfrm>
          <a:off x="2047391" y="2160336"/>
          <a:ext cx="1097994" cy="109799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192930" y="2580209"/>
        <a:ext cx="806916" cy="258248"/>
      </dsp:txXfrm>
    </dsp:sp>
    <dsp:sp modelId="{0A1A6B9B-5888-4ED7-9FEA-AABF451574FE}">
      <dsp:nvSpPr>
        <dsp:cNvPr id="0" name=""/>
        <dsp:cNvSpPr/>
      </dsp:nvSpPr>
      <dsp:spPr>
        <a:xfrm>
          <a:off x="3299105" y="1762786"/>
          <a:ext cx="2081740" cy="1893093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Operations and Maintenance</a:t>
          </a:r>
        </a:p>
      </dsp:txBody>
      <dsp:txXfrm>
        <a:off x="3603969" y="2040023"/>
        <a:ext cx="1472012" cy="1338619"/>
      </dsp:txXfrm>
    </dsp:sp>
    <dsp:sp modelId="{C57336F2-D84E-4D90-9A94-8A51D4C63BD4}">
      <dsp:nvSpPr>
        <dsp:cNvPr id="0" name=""/>
        <dsp:cNvSpPr/>
      </dsp:nvSpPr>
      <dsp:spPr>
        <a:xfrm>
          <a:off x="5534565" y="2160336"/>
          <a:ext cx="1097994" cy="109799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680104" y="2580209"/>
        <a:ext cx="806916" cy="258248"/>
      </dsp:txXfrm>
    </dsp:sp>
    <dsp:sp modelId="{8D850AA8-00E1-4094-BFA2-C32BCEFAB051}">
      <dsp:nvSpPr>
        <dsp:cNvPr id="0" name=""/>
        <dsp:cNvSpPr/>
      </dsp:nvSpPr>
      <dsp:spPr>
        <a:xfrm>
          <a:off x="6786278" y="1762786"/>
          <a:ext cx="1893093" cy="1893093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Lifecycle Replacement</a:t>
          </a:r>
        </a:p>
      </dsp:txBody>
      <dsp:txXfrm>
        <a:off x="7063515" y="2040023"/>
        <a:ext cx="1338619" cy="1338619"/>
      </dsp:txXfrm>
    </dsp:sp>
    <dsp:sp modelId="{122EE4F0-AA43-4EA9-B108-FF3B3226164D}">
      <dsp:nvSpPr>
        <dsp:cNvPr id="0" name=""/>
        <dsp:cNvSpPr/>
      </dsp:nvSpPr>
      <dsp:spPr>
        <a:xfrm>
          <a:off x="8833091" y="2160336"/>
          <a:ext cx="1097994" cy="109799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8978630" y="2386523"/>
        <a:ext cx="806916" cy="645620"/>
      </dsp:txXfrm>
    </dsp:sp>
    <dsp:sp modelId="{D8A2C24D-5A30-418D-BF11-3C019BDBAE38}">
      <dsp:nvSpPr>
        <dsp:cNvPr id="0" name=""/>
        <dsp:cNvSpPr/>
      </dsp:nvSpPr>
      <dsp:spPr>
        <a:xfrm>
          <a:off x="10084805" y="1762786"/>
          <a:ext cx="2106615" cy="1893093"/>
        </a:xfrm>
        <a:prstGeom prst="ellips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Total Cost of Ownership</a:t>
          </a:r>
        </a:p>
      </dsp:txBody>
      <dsp:txXfrm>
        <a:off x="10393312" y="2040023"/>
        <a:ext cx="1489601" cy="1338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4A02-86E0-4366-99E9-B996838686EE}">
      <dsp:nvSpPr>
        <dsp:cNvPr id="0" name=""/>
        <dsp:cNvSpPr/>
      </dsp:nvSpPr>
      <dsp:spPr>
        <a:xfrm>
          <a:off x="1638" y="1756833"/>
          <a:ext cx="2060238" cy="1904999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 Center Operations</a:t>
          </a:r>
        </a:p>
      </dsp:txBody>
      <dsp:txXfrm>
        <a:off x="303353" y="2035814"/>
        <a:ext cx="1456808" cy="1347037"/>
      </dsp:txXfrm>
    </dsp:sp>
    <dsp:sp modelId="{DE3F1CE9-23D8-4339-AE8A-748CD4A31096}">
      <dsp:nvSpPr>
        <dsp:cNvPr id="0" name=""/>
        <dsp:cNvSpPr/>
      </dsp:nvSpPr>
      <dsp:spPr>
        <a:xfrm>
          <a:off x="2216562" y="2156883"/>
          <a:ext cx="1104899" cy="11048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363016" y="2579396"/>
        <a:ext cx="811991" cy="259873"/>
      </dsp:txXfrm>
    </dsp:sp>
    <dsp:sp modelId="{0A1A6B9B-5888-4ED7-9FEA-AABF451574FE}">
      <dsp:nvSpPr>
        <dsp:cNvPr id="0" name=""/>
        <dsp:cNvSpPr/>
      </dsp:nvSpPr>
      <dsp:spPr>
        <a:xfrm>
          <a:off x="3476148" y="1756833"/>
          <a:ext cx="1877453" cy="1904999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Recreation Center Operations</a:t>
          </a:r>
        </a:p>
      </dsp:txBody>
      <dsp:txXfrm>
        <a:off x="3751095" y="2035814"/>
        <a:ext cx="1327559" cy="1347037"/>
      </dsp:txXfrm>
    </dsp:sp>
    <dsp:sp modelId="{C57336F2-D84E-4D90-9A94-8A51D4C63BD4}">
      <dsp:nvSpPr>
        <dsp:cNvPr id="0" name=""/>
        <dsp:cNvSpPr/>
      </dsp:nvSpPr>
      <dsp:spPr>
        <a:xfrm>
          <a:off x="5508287" y="2156883"/>
          <a:ext cx="1104899" cy="11048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654741" y="2579396"/>
        <a:ext cx="811991" cy="259873"/>
      </dsp:txXfrm>
    </dsp:sp>
    <dsp:sp modelId="{8D850AA8-00E1-4094-BFA2-C32BCEFAB051}">
      <dsp:nvSpPr>
        <dsp:cNvPr id="0" name=""/>
        <dsp:cNvSpPr/>
      </dsp:nvSpPr>
      <dsp:spPr>
        <a:xfrm>
          <a:off x="6767873" y="1756833"/>
          <a:ext cx="1904999" cy="1904999"/>
        </a:xfrm>
        <a:prstGeom prst="ellips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Existing Recreation</a:t>
          </a:r>
        </a:p>
      </dsp:txBody>
      <dsp:txXfrm>
        <a:off x="7046854" y="2035814"/>
        <a:ext cx="1347037" cy="1347037"/>
      </dsp:txXfrm>
    </dsp:sp>
    <dsp:sp modelId="{122EE4F0-AA43-4EA9-B108-FF3B3226164D}">
      <dsp:nvSpPr>
        <dsp:cNvPr id="0" name=""/>
        <dsp:cNvSpPr/>
      </dsp:nvSpPr>
      <dsp:spPr>
        <a:xfrm>
          <a:off x="8827559" y="2156883"/>
          <a:ext cx="1104899" cy="110489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8974013" y="2384492"/>
        <a:ext cx="811991" cy="649681"/>
      </dsp:txXfrm>
    </dsp:sp>
    <dsp:sp modelId="{D8A2C24D-5A30-418D-BF11-3C019BDBAE38}">
      <dsp:nvSpPr>
        <dsp:cNvPr id="0" name=""/>
        <dsp:cNvSpPr/>
      </dsp:nvSpPr>
      <dsp:spPr>
        <a:xfrm>
          <a:off x="10087145" y="1756833"/>
          <a:ext cx="2103215" cy="1904999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Total Cost of Operations</a:t>
          </a:r>
        </a:p>
      </dsp:txBody>
      <dsp:txXfrm>
        <a:off x="10395154" y="2035814"/>
        <a:ext cx="1487197" cy="1347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4A02-86E0-4366-99E9-B996838686EE}">
      <dsp:nvSpPr>
        <dsp:cNvPr id="0" name=""/>
        <dsp:cNvSpPr/>
      </dsp:nvSpPr>
      <dsp:spPr>
        <a:xfrm>
          <a:off x="2050" y="1350532"/>
          <a:ext cx="2717601" cy="2717601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All Revenue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  <a:endParaRPr lang="en-US" sz="2000" b="1" kern="1200" dirty="0"/>
        </a:p>
      </dsp:txBody>
      <dsp:txXfrm>
        <a:off x="400033" y="1748515"/>
        <a:ext cx="1921635" cy="1921635"/>
      </dsp:txXfrm>
    </dsp:sp>
    <dsp:sp modelId="{DE3F1CE9-23D8-4339-AE8A-748CD4A31096}">
      <dsp:nvSpPr>
        <dsp:cNvPr id="0" name=""/>
        <dsp:cNvSpPr/>
      </dsp:nvSpPr>
      <dsp:spPr>
        <a:xfrm>
          <a:off x="2940321" y="1921229"/>
          <a:ext cx="1576208" cy="1576208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149247" y="2523971"/>
        <a:ext cx="1158356" cy="370724"/>
      </dsp:txXfrm>
    </dsp:sp>
    <dsp:sp modelId="{0A1A6B9B-5888-4ED7-9FEA-AABF451574FE}">
      <dsp:nvSpPr>
        <dsp:cNvPr id="0" name=""/>
        <dsp:cNvSpPr/>
      </dsp:nvSpPr>
      <dsp:spPr>
        <a:xfrm>
          <a:off x="4737199" y="1350532"/>
          <a:ext cx="2717601" cy="2717601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All Expenditures</a:t>
          </a:r>
        </a:p>
      </dsp:txBody>
      <dsp:txXfrm>
        <a:off x="5135182" y="1748515"/>
        <a:ext cx="1921635" cy="1921635"/>
      </dsp:txXfrm>
    </dsp:sp>
    <dsp:sp modelId="{C57336F2-D84E-4D90-9A94-8A51D4C63BD4}">
      <dsp:nvSpPr>
        <dsp:cNvPr id="0" name=""/>
        <dsp:cNvSpPr/>
      </dsp:nvSpPr>
      <dsp:spPr>
        <a:xfrm>
          <a:off x="7675470" y="1921229"/>
          <a:ext cx="1576208" cy="157620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7884396" y="2245928"/>
        <a:ext cx="1158356" cy="926810"/>
      </dsp:txXfrm>
    </dsp:sp>
    <dsp:sp modelId="{D8A2C24D-5A30-418D-BF11-3C019BDBAE38}">
      <dsp:nvSpPr>
        <dsp:cNvPr id="0" name=""/>
        <dsp:cNvSpPr/>
      </dsp:nvSpPr>
      <dsp:spPr>
        <a:xfrm>
          <a:off x="9472348" y="1350532"/>
          <a:ext cx="2717601" cy="2717601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Total Cost Recovery Percentage</a:t>
          </a:r>
        </a:p>
      </dsp:txBody>
      <dsp:txXfrm>
        <a:off x="9870331" y="1748515"/>
        <a:ext cx="1921635" cy="192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458B-FFE8-45B2-863A-91C501C6053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52CC-18DA-48C0-BE4C-CE0122CC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443FB-94EA-4B35-90DD-B3A07EDA1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1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3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9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0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5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57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CD33-4337-4529-948A-94F6960B23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6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3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0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8FF6A-5B9E-443C-BB59-E44808053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8FF6A-5B9E-443C-BB59-E44808053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0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8FF6A-5B9E-443C-BB59-E44808053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3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0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2D777-D724-48B1-9623-6835AC9E62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62BA32F-BBF3-4D1F-8CA3-F2771E24B826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D522FE-1C11-4156-AB8E-4142A9DD5911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/>
          <a:lstStyle/>
          <a:p>
            <a:fld id="{6FF840C3-2074-49DD-9D43-887772F79A8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04634" y="4343400"/>
            <a:ext cx="10058400" cy="0"/>
          </a:xfrm>
          <a:prstGeom prst="line">
            <a:avLst/>
          </a:prstGeom>
          <a:ln w="28575">
            <a:solidFill>
              <a:srgbClr val="0264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2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04634" y="4343400"/>
            <a:ext cx="10058400" cy="0"/>
          </a:xfrm>
          <a:prstGeom prst="line">
            <a:avLst/>
          </a:prstGeom>
          <a:ln w="28575">
            <a:solidFill>
              <a:srgbClr val="0264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9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26524"/>
            <a:ext cx="4937760" cy="4542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26524"/>
            <a:ext cx="4937760" cy="454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92260"/>
            <a:ext cx="4937760" cy="736282"/>
          </a:xfrm>
          <a:solidFill>
            <a:schemeClr val="accent1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25014"/>
            <a:ext cx="4937760" cy="383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92260"/>
            <a:ext cx="4937760" cy="736282"/>
          </a:xfrm>
          <a:solidFill>
            <a:schemeClr val="accent1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25014"/>
            <a:ext cx="4937760" cy="383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9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0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881611"/>
            <a:ext cx="70104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12000" y="881611"/>
            <a:ext cx="50800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4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83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451648"/>
            <a:ext cx="12188825" cy="15094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538764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5845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8803163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61" y="6016514"/>
            <a:ext cx="1286946" cy="5566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22169" y="6490738"/>
            <a:ext cx="1866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schemeClr val="bg1"/>
                </a:solidFill>
              </a:rPr>
              <a:t>Inspiring communities to action</a:t>
            </a:r>
          </a:p>
        </p:txBody>
      </p:sp>
    </p:spTree>
    <p:extLst>
      <p:ext uri="{BB962C8B-B14F-4D97-AF65-F5344CB8AC3E}">
        <p14:creationId xmlns:p14="http://schemas.microsoft.com/office/powerpoint/2010/main" val="72798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97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1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FF00-F842-461D-A0CD-9197D687CC37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36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486F-3DFF-47DC-87DC-C8F508D83340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1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C04-C7E3-4858-886A-14DE73E43E6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33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26524"/>
            <a:ext cx="4937760" cy="4542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26524"/>
            <a:ext cx="4937760" cy="454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9CEE-0BA9-42C9-A53C-BB571ECBCBCB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16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92260"/>
            <a:ext cx="4937760" cy="736282"/>
          </a:xfrm>
          <a:solidFill>
            <a:schemeClr val="accent1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25014"/>
            <a:ext cx="4937760" cy="383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92260"/>
            <a:ext cx="4937760" cy="736282"/>
          </a:xfrm>
          <a:solidFill>
            <a:schemeClr val="accent1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25014"/>
            <a:ext cx="4937760" cy="383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E629-C50A-4112-988C-E3A818543D05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80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EF8D-A79C-48AB-9263-6C2EDB5607D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1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6B8286-985C-4FC4-848D-9452ECA10C70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5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185-B1CC-4D77-9EE7-41DDC66ED01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76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D38AA9-E94E-4D9F-86EB-2B6BFC299E3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41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8803163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61" y="6099638"/>
            <a:ext cx="1286946" cy="5566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22169" y="6573862"/>
            <a:ext cx="1866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schemeClr val="bg1"/>
                </a:solidFill>
              </a:rPr>
              <a:t>Inspiring communities to lead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2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92A-4D3B-458C-8552-1C9C30C1EF06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24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5CE-AB78-45A4-941A-3A2B4E801A6E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52CC4C1-4F56-4A84-A5C8-13EAB55810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3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5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C478-A39C-4A96-A4C6-E586E31075A6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CFED55-E3AC-411C-8617-A420CBB000FE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04E193-CB8A-4269-9C2C-15C3975970E7}" type="datetime1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4C2771-5613-4A4F-B294-C4A9BF91FB51}" type="datetime1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3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ABFD2D-0617-4CD0-8BEF-FCD3B3AB5395}" type="datetime1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FFE69E-4865-496A-AA2A-39E0D3D358F5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D4131A-4D20-4F22-90A9-AA016CCFA3FC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5AACE9-ADE0-4B5B-97BE-8B9AA4E9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Sexton\Desktop\virtual tour background4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6858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801"/>
            <a:ext cx="84328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867401"/>
            <a:ext cx="12192000" cy="711199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6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133" kern="1200" spc="1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31508"/>
            <a:ext cx="10058400" cy="89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2169"/>
            <a:ext cx="10058400" cy="4536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4ED2F7-F387-43BE-8EF3-F9CBA0B4503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7544"/>
            <a:ext cx="4822804" cy="2373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6427095"/>
            <a:ext cx="935513" cy="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31508"/>
            <a:ext cx="10058400" cy="89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2169"/>
            <a:ext cx="10058400" cy="4536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BE2C36-D767-4AEA-86A7-640AF263A01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7544"/>
            <a:ext cx="4822804" cy="2373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6427095"/>
            <a:ext cx="935513" cy="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COLNAS06\MN Arch CADD\13462 PSU Ruhl Student Center\Graphics\140121 PSU Ruhl W1\Student Rec Virtual Tour Powerpoint 2014\background and misc\virtual tour background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49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77801"/>
            <a:ext cx="9448800" cy="411161"/>
          </a:xfrm>
          <a:prstGeom prst="rect">
            <a:avLst/>
          </a:prstGeom>
        </p:spPr>
        <p:txBody>
          <a:bodyPr/>
          <a:lstStyle/>
          <a:p>
            <a:pPr algn="r" defTabSz="1219170">
              <a:spcBef>
                <a:spcPct val="0"/>
              </a:spcBef>
              <a:defRPr/>
            </a:pPr>
            <a:r>
              <a:rPr lang="en-US" sz="2133" spc="16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January 13,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" y="766761"/>
            <a:ext cx="9548037" cy="5811839"/>
          </a:xfrm>
          <a:prstGeom prst="rect">
            <a:avLst/>
          </a:prstGeom>
          <a:solidFill>
            <a:srgbClr val="419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469571"/>
            <a:ext cx="838554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4267" spc="200" dirty="0">
                <a:solidFill>
                  <a:prstClr val="white"/>
                </a:solidFill>
                <a:latin typeface="Calibri"/>
              </a:rPr>
              <a:t>DEER PARK COMMUNITY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024" y="5302226"/>
            <a:ext cx="1786351" cy="88192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72A5CBE-F194-48E6-BF4D-30B125A75651}"/>
              </a:ext>
            </a:extLst>
          </p:cNvPr>
          <p:cNvSpPr txBox="1">
            <a:spLocks/>
          </p:cNvSpPr>
          <p:nvPr/>
        </p:nvSpPr>
        <p:spPr>
          <a:xfrm>
            <a:off x="1524000" y="3755570"/>
            <a:ext cx="7717971" cy="17467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267" spc="200" dirty="0">
                <a:solidFill>
                  <a:prstClr val="white"/>
                </a:solidFill>
                <a:latin typeface="Calibri"/>
              </a:rPr>
              <a:t>Joint Meeting</a:t>
            </a:r>
          </a:p>
          <a:p>
            <a:pPr marL="0" indent="0" algn="r">
              <a:buNone/>
            </a:pPr>
            <a:r>
              <a:rPr lang="en-US" sz="1900" dirty="0">
                <a:solidFill>
                  <a:schemeClr val="bg1"/>
                </a:solidFill>
              </a:rPr>
              <a:t>Deer Park City Council</a:t>
            </a:r>
          </a:p>
          <a:p>
            <a:pPr marL="0" indent="0" algn="r">
              <a:buNone/>
            </a:pPr>
            <a:r>
              <a:rPr lang="en-US" sz="1900" dirty="0">
                <a:solidFill>
                  <a:schemeClr val="bg1"/>
                </a:solidFill>
              </a:rPr>
              <a:t>Deer Park Community Development Corporation</a:t>
            </a:r>
          </a:p>
          <a:p>
            <a:pPr marL="0" indent="0" algn="r">
              <a:buNone/>
            </a:pPr>
            <a:r>
              <a:rPr lang="en-US" sz="1900" dirty="0">
                <a:solidFill>
                  <a:schemeClr val="bg1"/>
                </a:solidFill>
              </a:rPr>
              <a:t>Deer Park Parks and Recreation Commission  </a:t>
            </a:r>
          </a:p>
        </p:txBody>
      </p:sp>
      <p:pic>
        <p:nvPicPr>
          <p:cNvPr id="3074" name="Picture 2" descr="Image result for deer park texas logo">
            <a:extLst>
              <a:ext uri="{FF2B5EF4-FFF2-40B4-BE49-F238E27FC236}">
                <a16:creationId xmlns:a16="http://schemas.microsoft.com/office/drawing/2014/main" id="{C205030C-EE32-4176-8286-9C688443F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6727" r="12993"/>
          <a:stretch/>
        </p:blipFill>
        <p:spPr bwMode="auto">
          <a:xfrm>
            <a:off x="0" y="-98091"/>
            <a:ext cx="3640821" cy="8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8908B-DEB1-4688-A408-6FCC2AAC36FF}"/>
              </a:ext>
            </a:extLst>
          </p:cNvPr>
          <p:cNvSpPr/>
          <p:nvPr/>
        </p:nvSpPr>
        <p:spPr>
          <a:xfrm>
            <a:off x="9978024" y="6227482"/>
            <a:ext cx="1786351" cy="630518"/>
          </a:xfrm>
          <a:prstGeom prst="rect">
            <a:avLst/>
          </a:prstGeom>
          <a:solidFill>
            <a:srgbClr val="419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D4656-7FDA-4C8F-A4B6-F7748F439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47" y="6329270"/>
            <a:ext cx="1152972" cy="498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>
            <a:spLocks noGrp="1" noChangeArrowheads="1"/>
          </p:cNvSpPr>
          <p:nvPr>
            <p:ph type="title"/>
          </p:nvPr>
        </p:nvSpPr>
        <p:spPr>
          <a:xfrm>
            <a:off x="1097280" y="231508"/>
            <a:ext cx="10058400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Total Cost of Ownership Con</a:t>
            </a:r>
            <a:r>
              <a:rPr lang="en-US" b="1" dirty="0">
                <a:solidFill>
                  <a:srgbClr val="0070C0"/>
                </a:solidFill>
              </a:rPr>
              <a:t>cept</a:t>
            </a:r>
            <a:endParaRPr 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4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>
            <a:spLocks noGrp="1" noChangeArrowheads="1"/>
          </p:cNvSpPr>
          <p:nvPr>
            <p:ph type="title"/>
          </p:nvPr>
        </p:nvSpPr>
        <p:spPr>
          <a:xfrm>
            <a:off x="1177179" y="0"/>
            <a:ext cx="10058400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Operations and Maintenance Costs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" y="719666"/>
          <a:ext cx="12191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710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>
            <a:spLocks noGrp="1" noChangeArrowheads="1"/>
          </p:cNvSpPr>
          <p:nvPr>
            <p:ph type="title"/>
          </p:nvPr>
        </p:nvSpPr>
        <p:spPr>
          <a:xfrm>
            <a:off x="1066799" y="134232"/>
            <a:ext cx="10261107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</a:rPr>
              <a:t>Cost Recovery Approach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27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BD7B-F47F-4555-9760-A4925675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6" y="177801"/>
            <a:ext cx="8140143" cy="411161"/>
          </a:xfrm>
        </p:spPr>
        <p:txBody>
          <a:bodyPr/>
          <a:lstStyle/>
          <a:p>
            <a:r>
              <a:rPr lang="en-US" dirty="0"/>
              <a:t>COST RECOVERY – AMENITY COMPARISONS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6661A-C332-4AE8-8681-565935287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74"/>
          <a:stretch/>
        </p:blipFill>
        <p:spPr>
          <a:xfrm>
            <a:off x="0" y="2164159"/>
            <a:ext cx="12192000" cy="3125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87BF1-CE06-460B-85C2-B3441C7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68" y="177801"/>
            <a:ext cx="3000375" cy="169545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ECDF946-EFFC-4711-8342-9130E1B6D5C0}"/>
              </a:ext>
            </a:extLst>
          </p:cNvPr>
          <p:cNvSpPr txBox="1">
            <a:spLocks/>
          </p:cNvSpPr>
          <p:nvPr/>
        </p:nvSpPr>
        <p:spPr>
          <a:xfrm>
            <a:off x="292656" y="6492875"/>
            <a:ext cx="101936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15F9B-3C9B-41B9-9231-A77AE082E2F3}"/>
              </a:ext>
            </a:extLst>
          </p:cNvPr>
          <p:cNvSpPr txBox="1"/>
          <p:nvPr/>
        </p:nvSpPr>
        <p:spPr>
          <a:xfrm>
            <a:off x="947059" y="3204941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0E97F-093E-4D12-ADC5-513BE2FB54B5}"/>
              </a:ext>
            </a:extLst>
          </p:cNvPr>
          <p:cNvSpPr txBox="1"/>
          <p:nvPr/>
        </p:nvSpPr>
        <p:spPr>
          <a:xfrm>
            <a:off x="887482" y="5301797"/>
            <a:ext cx="597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Currently contemplating a new facility or major expansion.</a:t>
            </a:r>
          </a:p>
        </p:txBody>
      </p:sp>
    </p:spTree>
    <p:extLst>
      <p:ext uri="{BB962C8B-B14F-4D97-AF65-F5344CB8AC3E}">
        <p14:creationId xmlns:p14="http://schemas.microsoft.com/office/powerpoint/2010/main" val="41932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464-CEFD-43D4-870D-4E9E52BF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2" y="177801"/>
            <a:ext cx="8143688" cy="411161"/>
          </a:xfrm>
        </p:spPr>
        <p:txBody>
          <a:bodyPr/>
          <a:lstStyle/>
          <a:p>
            <a:r>
              <a:rPr lang="en-US" dirty="0"/>
              <a:t>COST RECOVERY – MEMBERSHIP COMPARISONS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99ADA-C98F-4D90-A50D-2D443E035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1"/>
          <a:stretch/>
        </p:blipFill>
        <p:spPr>
          <a:xfrm>
            <a:off x="0" y="1337186"/>
            <a:ext cx="12192000" cy="464910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8FC9F4-6DAC-46F5-8F65-924C14EAFA5A}"/>
              </a:ext>
            </a:extLst>
          </p:cNvPr>
          <p:cNvSpPr txBox="1">
            <a:spLocks/>
          </p:cNvSpPr>
          <p:nvPr/>
        </p:nvSpPr>
        <p:spPr>
          <a:xfrm>
            <a:off x="242047" y="6492875"/>
            <a:ext cx="10699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0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10058400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Current Recreation Budget - Summary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B5E8F-899F-4C20-96BB-01DC9083F7F5}"/>
              </a:ext>
            </a:extLst>
          </p:cNvPr>
          <p:cNvSpPr/>
          <p:nvPr/>
        </p:nvSpPr>
        <p:spPr>
          <a:xfrm>
            <a:off x="6668367" y="1767005"/>
            <a:ext cx="52632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Revenue Assumption: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$523,000 = Current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After School Activity Program = $395,000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Outdoor Aquatics = $108,000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Athletic Programs = $5,000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Recreation Programs = $15,000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Expenditure Assumption: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$2,742,341 = 100% of Recreation Expenditures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9286C-EEB6-4109-92FA-D0879362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62385"/>
            <a:ext cx="5186208" cy="45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9233"/>
      </p:ext>
    </p:extLst>
  </p:cSld>
  <p:clrMapOvr>
    <a:masterClrMapping/>
  </p:clrMapOvr>
  <p:transition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1097280" y="22566"/>
            <a:ext cx="10058400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Community Center Staffing Levels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B4B6B-9159-4CC6-AEDD-8BA2A7C0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32169"/>
            <a:ext cx="10058400" cy="37281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4000" dirty="0"/>
              <a:t>Recreation Specialist – 1 FT (Existing)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4000" dirty="0"/>
              <a:t>Part-time Staff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Rentals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Maintenance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Recreation Programs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44540"/>
      </p:ext>
    </p:extLst>
  </p:cSld>
  <p:clrMapOvr>
    <a:masterClrMapping/>
  </p:clrMapOvr>
  <p:transition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10058400" cy="8115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Community Center Pro Forma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1E6B0-F62F-4563-A096-11CF0AC21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50" y="1081725"/>
            <a:ext cx="9523100" cy="46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0825"/>
      </p:ext>
    </p:extLst>
  </p:cSld>
  <p:clrMapOvr>
    <a:masterClrMapping/>
  </p:clrMapOvr>
  <p:transition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659167" y="71021"/>
            <a:ext cx="10873666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Recreation Center Operating Hours 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101090" y="1219298"/>
            <a:ext cx="9989820" cy="52608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 </a:t>
            </a:r>
            <a:r>
              <a:rPr lang="en-US" sz="4000" b="1" dirty="0">
                <a:solidFill>
                  <a:srgbClr val="333333"/>
                </a:solidFill>
              </a:rPr>
              <a:t>Monday – Friday: 5:30am - 10pm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33333"/>
                </a:solidFill>
              </a:rPr>
              <a:t> Saturday:  7:00am - 8:00pm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33333"/>
                </a:solidFill>
              </a:rPr>
              <a:t> Sunday: 9:00am - 5:00pm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000" b="1" dirty="0"/>
              <a:t>103.5 hours per week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000" b="1" dirty="0"/>
              <a:t> </a:t>
            </a:r>
            <a:r>
              <a:rPr lang="en-US" sz="4000" b="1" i="1" dirty="0"/>
              <a:t>Holiday Hours will vary depending upon the holiday from being closed to reduced hours.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lvl="0"/>
            <a:endParaRPr lang="en-US" sz="4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7505957"/>
      </p:ext>
    </p:extLst>
  </p:cSld>
  <p:clrMapOvr>
    <a:masterClrMapping/>
  </p:clrMapOvr>
  <p:transition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248279" y="35001"/>
            <a:ext cx="11695442" cy="8953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Full time Staffing Levels  (5 Total; 3 Existing)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202592" y="1264104"/>
            <a:ext cx="10877550" cy="564540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dirty="0"/>
              <a:t> Recreation Center Facility Manager – (1) - Existing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dirty="0"/>
              <a:t>Recreation Program Supervisor – (1) - Existing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b="1" dirty="0"/>
              <a:t>Aquatics Specialist – (1) - NEW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dirty="0"/>
              <a:t>Facility Maintenance Supervisor – (1) - Existing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/>
              <a:t> Facility Maintenance Worker – (1) - NEW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5969989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0AB0F6-3AAE-4F6F-A86B-2D4B23D78C04}"/>
              </a:ext>
            </a:extLst>
          </p:cNvPr>
          <p:cNvSpPr/>
          <p:nvPr/>
        </p:nvSpPr>
        <p:spPr>
          <a:xfrm>
            <a:off x="0" y="1476375"/>
            <a:ext cx="12192000" cy="742950"/>
          </a:xfrm>
          <a:prstGeom prst="rect">
            <a:avLst/>
          </a:prstGeom>
          <a:solidFill>
            <a:srgbClr val="FFFF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77801"/>
            <a:ext cx="8152245" cy="411161"/>
          </a:xfrm>
        </p:spPr>
        <p:txBody>
          <a:bodyPr/>
          <a:lstStyle/>
          <a:p>
            <a:r>
              <a:rPr lang="en-US" sz="2670" dirty="0"/>
              <a:t>TONIGHT’S AGENDA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6B354A-DE6E-44C7-9FBF-98C99EF0F89C}"/>
              </a:ext>
            </a:extLst>
          </p:cNvPr>
          <p:cNvSpPr txBox="1">
            <a:spLocks/>
          </p:cNvSpPr>
          <p:nvPr/>
        </p:nvSpPr>
        <p:spPr>
          <a:xfrm>
            <a:off x="280555" y="6492875"/>
            <a:ext cx="10314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A3F505-07C3-4929-830A-1A28B84D10F2}"/>
              </a:ext>
            </a:extLst>
          </p:cNvPr>
          <p:cNvSpPr txBox="1">
            <a:spLocks/>
          </p:cNvSpPr>
          <p:nvPr/>
        </p:nvSpPr>
        <p:spPr>
          <a:xfrm>
            <a:off x="280553" y="1112837"/>
            <a:ext cx="9749271" cy="521293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Review project budget &amp; projected schedule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Updated concept plan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Discuss operational projections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Next steps</a:t>
            </a:r>
            <a:endParaRPr lang="en-US" sz="2934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5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2056660" y="132656"/>
            <a:ext cx="8078680" cy="8953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Part-time Staffing Levels 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202592" y="1264104"/>
            <a:ext cx="10877550" cy="564540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dirty="0"/>
              <a:t> Customer Service Specialists – 10,000 labor hours annually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dirty="0"/>
              <a:t>Custodial Attendants – 1,650 labor hours annually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/>
              <a:t> Aquatics - Lifeguards – 10,000 labor hours annually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dirty="0"/>
              <a:t>Fitness Center Supervision – 5,000 labor hours annually</a:t>
            </a:r>
          </a:p>
          <a:p>
            <a:pPr marL="0" lvl="0" indent="0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020902"/>
      </p:ext>
    </p:extLst>
  </p:cSld>
  <p:clrMapOvr>
    <a:masterClrMapping/>
  </p:clrMapOvr>
  <p:transition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0" y="9503"/>
            <a:ext cx="12192000" cy="8953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Recreation Center Membership/Daily Admission Includes: 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097280" y="1073072"/>
            <a:ext cx="10292770" cy="5700590"/>
          </a:xfrm>
        </p:spPr>
        <p:txBody>
          <a:bodyPr>
            <a:normAutofit fontScale="925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600" b="1" dirty="0"/>
              <a:t> </a:t>
            </a:r>
            <a:r>
              <a:rPr lang="en-US" sz="3200" b="1" dirty="0"/>
              <a:t>Unlimited use of the Center during all open recreation times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1" dirty="0"/>
              <a:t> Priority registration on most programs/classes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1" dirty="0"/>
              <a:t> Group Exercise Programs NOT INCLUDED in price of membership/daily admission.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1" dirty="0"/>
              <a:t> Child Watch for children ages 2-12 will be discounted for members of the Recreation Center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Child Watch is defined as up to 2 hours of babysitting while adult is utilizing the facility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Hours for Child Watch will be posted separately – morning and evening hours will be available.</a:t>
            </a:r>
            <a:endParaRPr lang="en-US" sz="2400" i="1" dirty="0"/>
          </a:p>
          <a:p>
            <a:pPr lvl="0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90989-D665-49A4-91B8-B5298E5E5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93867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74344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Unlimited use of the Center during all open recreaiton times</a:t>
            </a:r>
            <a:b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74344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*Reduced rates on programs and facility rentals</a:t>
            </a:r>
            <a:b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74344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  <a:t>*Priority registration on most programs/classes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652638"/>
      </p:ext>
    </p:extLst>
  </p:cSld>
  <p:clrMapOvr>
    <a:masterClrMapping/>
  </p:clrMapOvr>
  <p:transition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10058400" cy="8026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Membership Fees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8EF37-62C4-444B-872F-1CEB19CB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56" y="802641"/>
            <a:ext cx="6279488" cy="5102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402756"/>
      </p:ext>
    </p:extLst>
  </p:cSld>
  <p:clrMapOvr>
    <a:masterClrMapping/>
  </p:clrMapOvr>
  <p:transition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10058400" cy="8115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Projected Recreation Center Pro Forma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0485A-7386-4566-BBB4-4A00A3E3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2" y="841844"/>
            <a:ext cx="6953256" cy="51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8422"/>
      </p:ext>
    </p:extLst>
  </p:cSld>
  <p:clrMapOvr>
    <a:masterClrMapping/>
  </p:clrMapOvr>
  <p:transition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54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Community Center and Recreation Center Combined Pro Forma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3B40D-796E-49D5-AD62-5DB8A370E9D4}"/>
              </a:ext>
            </a:extLst>
          </p:cNvPr>
          <p:cNvSpPr/>
          <p:nvPr/>
        </p:nvSpPr>
        <p:spPr>
          <a:xfrm>
            <a:off x="357571" y="5500868"/>
            <a:ext cx="11476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PROJECTION: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Annual general fund subsidy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for the operations of the new Community Center and Recreation Center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will require a general fund subsidy in the first year of full operations of $174,407.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0DAB1-8FC8-4C44-8697-36A8B745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71" y="711611"/>
            <a:ext cx="6443254" cy="47323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822654"/>
      </p:ext>
    </p:extLst>
  </p:cSld>
  <p:clrMapOvr>
    <a:masterClrMapping/>
  </p:clrMapOvr>
  <p:transition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204186" y="1"/>
            <a:ext cx="11745158" cy="7386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Current vs Projected Annual Recreation Operating Budget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40372-CB59-4C0C-9807-5E2E2EDD8F29}"/>
              </a:ext>
            </a:extLst>
          </p:cNvPr>
          <p:cNvSpPr/>
          <p:nvPr/>
        </p:nvSpPr>
        <p:spPr>
          <a:xfrm>
            <a:off x="626146" y="5459737"/>
            <a:ext cx="10939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PROJECTION: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Annual general fund subsidy will decrease by $887,593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 compared to the current operations of the Recreation Division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DA28A-9203-4479-9E42-E65694C1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33" y="897566"/>
            <a:ext cx="6833933" cy="4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6177"/>
      </p:ext>
    </p:extLst>
  </p:cSld>
  <p:clrMapOvr>
    <a:masterClrMapping/>
  </p:clrMapOvr>
  <p:transition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75"/>
          <a:stretch/>
        </p:blipFill>
        <p:spPr bwMode="auto">
          <a:xfrm>
            <a:off x="637768" y="1146107"/>
            <a:ext cx="10916463" cy="360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6427095"/>
            <a:ext cx="935513" cy="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759253-EBB6-4401-BCDD-B24577D3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177801"/>
            <a:ext cx="8155398" cy="411161"/>
          </a:xfrm>
        </p:spPr>
        <p:txBody>
          <a:bodyPr/>
          <a:lstStyle/>
          <a:p>
            <a:r>
              <a:rPr lang="en-US" sz="2670" dirty="0"/>
              <a:t>NEXT STEPS</a:t>
            </a:r>
          </a:p>
        </p:txBody>
      </p:sp>
      <p:pic>
        <p:nvPicPr>
          <p:cNvPr id="3074" name="Picture 2" descr="Image result for NEXT STEPS GRAPHIC">
            <a:extLst>
              <a:ext uri="{FF2B5EF4-FFF2-40B4-BE49-F238E27FC236}">
                <a16:creationId xmlns:a16="http://schemas.microsoft.com/office/drawing/2014/main" id="{ADE362B0-2A3F-411B-9734-B658F9F4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83" y="1377531"/>
            <a:ext cx="9491134" cy="20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afting tools graphic">
            <a:extLst>
              <a:ext uri="{FF2B5EF4-FFF2-40B4-BE49-F238E27FC236}">
                <a16:creationId xmlns:a16="http://schemas.microsoft.com/office/drawing/2014/main" id="{91AEA8CC-C6A5-4AE1-B632-01CB24979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5781" r="19770" b="12418"/>
          <a:stretch/>
        </p:blipFill>
        <p:spPr bwMode="auto">
          <a:xfrm>
            <a:off x="8589052" y="3897236"/>
            <a:ext cx="1589165" cy="23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BF194B9-265F-4C47-A8EC-225CFC82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768" y="6492875"/>
            <a:ext cx="10482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0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307731" y="71022"/>
            <a:ext cx="11225102" cy="6939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70" dirty="0"/>
              <a:t>PROJECTED CENTER OPERATING HOURS 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101090" y="1219298"/>
            <a:ext cx="9572772" cy="2796923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Monday - Friday: 	5:30 AM – 10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Saturday:  		7 AM – 8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Sunday: 		9 AM – 5 PM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05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			103.5 hours per week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30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lvl="0"/>
            <a:endParaRPr lang="en-US" sz="4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4" name="Rectangle 77">
            <a:extLst>
              <a:ext uri="{FF2B5EF4-FFF2-40B4-BE49-F238E27FC236}">
                <a16:creationId xmlns:a16="http://schemas.microsoft.com/office/drawing/2014/main" id="{DEB48512-556C-4AE8-968D-CB1504EA60C0}"/>
              </a:ext>
            </a:extLst>
          </p:cNvPr>
          <p:cNvSpPr txBox="1">
            <a:spLocks noChangeArrowheads="1"/>
          </p:cNvSpPr>
          <p:nvPr/>
        </p:nvSpPr>
        <p:spPr>
          <a:xfrm>
            <a:off x="1101080" y="4671682"/>
            <a:ext cx="9989820" cy="106386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Holiday Hours will vary depending upon the holiday from being closed to reduced hours.</a:t>
            </a:r>
            <a:endParaRPr lang="en-US" sz="4000" b="1" dirty="0"/>
          </a:p>
          <a:p>
            <a:endParaRPr lang="en-US" sz="40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42015D-2111-4FE9-94A3-EB417832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64" y="6459786"/>
            <a:ext cx="14138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C0734-AE29-4045-A297-E30B818F6245}"/>
              </a:ext>
            </a:extLst>
          </p:cNvPr>
          <p:cNvSpPr/>
          <p:nvPr/>
        </p:nvSpPr>
        <p:spPr>
          <a:xfrm>
            <a:off x="0" y="4087491"/>
            <a:ext cx="12191995" cy="245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BC676-658E-48D6-92C9-50B8840814A7}"/>
              </a:ext>
            </a:extLst>
          </p:cNvPr>
          <p:cNvCxnSpPr>
            <a:cxnSpLocks/>
          </p:cNvCxnSpPr>
          <p:nvPr/>
        </p:nvCxnSpPr>
        <p:spPr>
          <a:xfrm>
            <a:off x="-7" y="4087491"/>
            <a:ext cx="1219199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D1AB5B-B486-4BC1-B6DE-841E5D081453}"/>
              </a:ext>
            </a:extLst>
          </p:cNvPr>
          <p:cNvCxnSpPr>
            <a:cxnSpLocks/>
          </p:cNvCxnSpPr>
          <p:nvPr/>
        </p:nvCxnSpPr>
        <p:spPr>
          <a:xfrm>
            <a:off x="1182860" y="2965006"/>
            <a:ext cx="716104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7222BA5-9791-4506-9243-1392AD723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9441329" y="925663"/>
            <a:ext cx="1857518" cy="18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4511"/>
      </p:ext>
    </p:extLst>
  </p:cSld>
  <p:clrMapOvr>
    <a:masterClrMapping/>
  </p:clrMapOvr>
  <p:transition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228601" y="35001"/>
            <a:ext cx="8282354" cy="7563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70" dirty="0"/>
              <a:t>PROJECTED FULL TIME STAFFING LEVELS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727124" y="2189285"/>
            <a:ext cx="4469130" cy="4413739"/>
          </a:xfrm>
        </p:spPr>
        <p:txBody>
          <a:bodyPr numCol="1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Director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Assistant Director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Administrative Coordinator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Secretary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Recreation Supervisor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Recreation Specialist (2)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Youth Program Coordinator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Marketing/Tech Coordinator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Athletics/Aquatics Supervisor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Athletics/Aquatics Coordinator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A4D32"/>
                </a:solidFill>
              </a:rPr>
              <a:t>Recreation Specialist - Athletics/Aquatics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C3248-9DCE-488F-A090-BF8C278FFC7C}"/>
              </a:ext>
            </a:extLst>
          </p:cNvPr>
          <p:cNvSpPr txBox="1">
            <a:spLocks/>
          </p:cNvSpPr>
          <p:nvPr/>
        </p:nvSpPr>
        <p:spPr>
          <a:xfrm>
            <a:off x="228601" y="1570466"/>
            <a:ext cx="2144236" cy="54011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Existing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FF7A97-70B1-46A1-8546-75C7B41D6A75}"/>
              </a:ext>
            </a:extLst>
          </p:cNvPr>
          <p:cNvSpPr txBox="1">
            <a:spLocks/>
          </p:cNvSpPr>
          <p:nvPr/>
        </p:nvSpPr>
        <p:spPr>
          <a:xfrm>
            <a:off x="5990595" y="1570466"/>
            <a:ext cx="2959973" cy="54011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New proposed</a:t>
            </a: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DEA4B41A-DBF4-41DE-B1B7-303657199877}"/>
              </a:ext>
            </a:extLst>
          </p:cNvPr>
          <p:cNvSpPr txBox="1">
            <a:spLocks noChangeArrowheads="1"/>
          </p:cNvSpPr>
          <p:nvPr/>
        </p:nvSpPr>
        <p:spPr>
          <a:xfrm>
            <a:off x="6276390" y="2192216"/>
            <a:ext cx="4859320" cy="86095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4A4D32"/>
                </a:solidFill>
              </a:rPr>
              <a:t>Aquatic staff member - NEW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4A4D32"/>
                </a:solidFill>
              </a:rPr>
              <a:t>Building maintenance staff member - NEW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C73BC-FB13-428F-85DC-F419A7502189}"/>
              </a:ext>
            </a:extLst>
          </p:cNvPr>
          <p:cNvCxnSpPr>
            <a:cxnSpLocks/>
          </p:cNvCxnSpPr>
          <p:nvPr/>
        </p:nvCxnSpPr>
        <p:spPr>
          <a:xfrm>
            <a:off x="228601" y="5963183"/>
            <a:ext cx="496765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337E9-68F9-4124-A711-C38BEF6C6123}"/>
              </a:ext>
            </a:extLst>
          </p:cNvPr>
          <p:cNvSpPr txBox="1">
            <a:spLocks/>
          </p:cNvSpPr>
          <p:nvPr/>
        </p:nvSpPr>
        <p:spPr>
          <a:xfrm>
            <a:off x="2494189" y="6013046"/>
            <a:ext cx="2702066" cy="54011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12 total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1DCC00D-F7B3-4F2A-8BFC-CEE7A439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64" y="6459786"/>
            <a:ext cx="14138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6D0D83-AB6E-48D0-9FE4-78EDB08B4DE0}"/>
              </a:ext>
            </a:extLst>
          </p:cNvPr>
          <p:cNvSpPr txBox="1">
            <a:spLocks/>
          </p:cNvSpPr>
          <p:nvPr/>
        </p:nvSpPr>
        <p:spPr>
          <a:xfrm>
            <a:off x="8168085" y="3105842"/>
            <a:ext cx="2826696" cy="54011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2 additional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B51624-ECA5-422D-9F8D-74737D463E5D}"/>
              </a:ext>
            </a:extLst>
          </p:cNvPr>
          <p:cNvCxnSpPr>
            <a:cxnSpLocks/>
          </p:cNvCxnSpPr>
          <p:nvPr/>
        </p:nvCxnSpPr>
        <p:spPr>
          <a:xfrm>
            <a:off x="6027128" y="3029583"/>
            <a:ext cx="496765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BE235-024C-4F69-A8FA-07867685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12651" r="5046" b="55441"/>
          <a:stretch/>
        </p:blipFill>
        <p:spPr>
          <a:xfrm>
            <a:off x="6096000" y="4094821"/>
            <a:ext cx="5499482" cy="21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4144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5752-F703-481A-92BF-6CF9C60A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8" y="177801"/>
            <a:ext cx="8169031" cy="411161"/>
          </a:xfrm>
        </p:spPr>
        <p:txBody>
          <a:bodyPr/>
          <a:lstStyle/>
          <a:p>
            <a:r>
              <a:rPr lang="en-US" sz="2670" dirty="0"/>
              <a:t>PROJECT COST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53E752-EB85-4D8B-A51E-AD2A6E069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627218"/>
              </p:ext>
            </p:extLst>
          </p:nvPr>
        </p:nvGraphicFramePr>
        <p:xfrm>
          <a:off x="218073" y="1453038"/>
          <a:ext cx="11755854" cy="4175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70977">
                  <a:extLst>
                    <a:ext uri="{9D8B030D-6E8A-4147-A177-3AD203B41FA5}">
                      <a16:colId xmlns:a16="http://schemas.microsoft.com/office/drawing/2014/main" val="3954080903"/>
                    </a:ext>
                  </a:extLst>
                </a:gridCol>
                <a:gridCol w="2284877">
                  <a:extLst>
                    <a:ext uri="{9D8B030D-6E8A-4147-A177-3AD203B41FA5}">
                      <a16:colId xmlns:a16="http://schemas.microsoft.com/office/drawing/2014/main" val="4038227983"/>
                    </a:ext>
                  </a:extLst>
                </a:gridCol>
              </a:tblGrid>
              <a:tr h="696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72888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options include 12,000 sf Community Center next to city hall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09047779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36,000 sf recreation center –  large gym, single story (no track) reduced room sizes</a:t>
                      </a:r>
                    </a:p>
                  </a:txBody>
                  <a:tcPr marL="137160" marR="137160" marT="137160" marB="13716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$31,000,000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447362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42,200 sf recreation center – large gym, track, recommended room sizes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$34,000,000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834218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48,000 sf recreation center – true double gym, track, recommended room sizes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$37,700,000</a:t>
                      </a:r>
                    </a:p>
                  </a:txBody>
                  <a:tcPr marL="137160" marR="137160" marT="137160" marB="13716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18050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endParaRPr 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endParaRPr 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80777"/>
                  </a:ext>
                </a:extLst>
              </a:tr>
              <a:tr h="575693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pool renovations and replace bathhouse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$2,570,000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215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EC1E-642D-459F-9EE5-6A4CC48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768" y="6492875"/>
            <a:ext cx="10482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894CA-704F-43A4-A8AA-3D7342292539}"/>
              </a:ext>
            </a:extLst>
          </p:cNvPr>
          <p:cNvSpPr txBox="1"/>
          <p:nvPr/>
        </p:nvSpPr>
        <p:spPr>
          <a:xfrm>
            <a:off x="10252952" y="177801"/>
            <a:ext cx="16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 LAST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35B9-B453-49EC-8397-A6F168B1D13F}"/>
              </a:ext>
            </a:extLst>
          </p:cNvPr>
          <p:cNvSpPr txBox="1"/>
          <p:nvPr/>
        </p:nvSpPr>
        <p:spPr>
          <a:xfrm>
            <a:off x="10039506" y="73266"/>
            <a:ext cx="27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4134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369276" y="177801"/>
            <a:ext cx="8063523" cy="41116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670" dirty="0"/>
              <a:t>GYMNASIUM AND INDOOR POOL ASSUMPTIONS</a:t>
            </a:r>
          </a:p>
        </p:txBody>
      </p:sp>
      <p:sp>
        <p:nvSpPr>
          <p:cNvPr id="12291" name="Rectangle 77"/>
          <p:cNvSpPr>
            <a:spLocks noGrp="1" noChangeArrowheads="1"/>
          </p:cNvSpPr>
          <p:nvPr>
            <p:ph sz="quarter" idx="1"/>
          </p:nvPr>
        </p:nvSpPr>
        <p:spPr>
          <a:xfrm>
            <a:off x="1101090" y="1219298"/>
            <a:ext cx="9818956" cy="4337439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Gymnasium and Indoor Pool 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	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will be utilized for </a:t>
            </a:r>
            <a:r>
              <a:rPr lang="en-US" sz="32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both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programming </a:t>
            </a:r>
            <a:b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and open use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 addition to Normal Operating Hours, 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	schedules for Gymnasium and Indoor Pool </a:t>
            </a:r>
            <a:b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will be posted and vary based on time of year.</a:t>
            </a:r>
            <a:endParaRPr lang="en-US" sz="4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F118E-9A22-476F-8C5C-9C89E2E2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64" y="6459786"/>
            <a:ext cx="14138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D3023-BBDD-4D03-9E42-885D3AEB1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8588" r="9061" b="16410"/>
          <a:stretch/>
        </p:blipFill>
        <p:spPr>
          <a:xfrm>
            <a:off x="9307734" y="872440"/>
            <a:ext cx="2124708" cy="20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0391"/>
      </p:ext>
    </p:extLst>
  </p:cSld>
  <p:clrMapOvr>
    <a:masterClrMapping/>
  </p:clrMapOvr>
  <p:transition advClick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8331200" cy="411161"/>
          </a:xfrm>
        </p:spPr>
        <p:txBody>
          <a:bodyPr/>
          <a:lstStyle/>
          <a:p>
            <a:r>
              <a:rPr lang="en-US" sz="2667" dirty="0"/>
              <a:t>NEW CENTERS - $37.7M OPTION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924EE23-4DFA-4448-A343-6108B8FE93AA}"/>
              </a:ext>
            </a:extLst>
          </p:cNvPr>
          <p:cNvSpPr txBox="1">
            <a:spLocks/>
          </p:cNvSpPr>
          <p:nvPr/>
        </p:nvSpPr>
        <p:spPr>
          <a:xfrm>
            <a:off x="203200" y="6492875"/>
            <a:ext cx="1108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EF49D-9C48-4FF7-99F7-6F36A55C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921" y="825853"/>
            <a:ext cx="9172800" cy="6009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CFD6A3-BBE0-4ADF-AF68-58884B442A19}"/>
              </a:ext>
            </a:extLst>
          </p:cNvPr>
          <p:cNvSpPr/>
          <p:nvPr/>
        </p:nvSpPr>
        <p:spPr>
          <a:xfrm>
            <a:off x="5876818" y="4212405"/>
            <a:ext cx="842481" cy="1125020"/>
          </a:xfrm>
          <a:prstGeom prst="rect">
            <a:avLst/>
          </a:prstGeom>
          <a:solidFill>
            <a:srgbClr val="3A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607E6-1C4B-4D34-95BE-6C172BC0F8F6}"/>
              </a:ext>
            </a:extLst>
          </p:cNvPr>
          <p:cNvSpPr txBox="1"/>
          <p:nvPr/>
        </p:nvSpPr>
        <p:spPr>
          <a:xfrm flipH="1">
            <a:off x="9951193" y="108925"/>
            <a:ext cx="20842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DOES NOT INCLUDE OUTDOOR POOL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90F9D-FA3E-472F-B2F8-1C02837F9295}"/>
              </a:ext>
            </a:extLst>
          </p:cNvPr>
          <p:cNvSpPr txBox="1"/>
          <p:nvPr/>
        </p:nvSpPr>
        <p:spPr>
          <a:xfrm flipH="1">
            <a:off x="9541288" y="96311"/>
            <a:ext cx="66215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</a:rPr>
              <a:t>*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D31D8A-6E0D-42BE-9320-7227913CE6E5}"/>
              </a:ext>
            </a:extLst>
          </p:cNvPr>
          <p:cNvSpPr txBox="1">
            <a:spLocks/>
          </p:cNvSpPr>
          <p:nvPr/>
        </p:nvSpPr>
        <p:spPr>
          <a:xfrm>
            <a:off x="280554" y="1112837"/>
            <a:ext cx="2443727" cy="4909591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~48,000 sf </a:t>
            </a:r>
          </a:p>
          <a:p>
            <a:pPr marL="0" lvl="1" indent="0" algn="r">
              <a:buNone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Recreation Center</a:t>
            </a:r>
          </a:p>
          <a:p>
            <a:pPr marL="0" lvl="1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Incl. 15,000 sf gymnasium w/ 2 full-size courts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Incl. track</a:t>
            </a: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874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8331200" cy="411161"/>
          </a:xfrm>
        </p:spPr>
        <p:txBody>
          <a:bodyPr/>
          <a:lstStyle/>
          <a:p>
            <a:r>
              <a:rPr lang="en-US" sz="2667" dirty="0"/>
              <a:t>OUTDOOR POOL AREA SCOPE DESCRIPTION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924EE23-4DFA-4448-A343-6108B8FE93AA}"/>
              </a:ext>
            </a:extLst>
          </p:cNvPr>
          <p:cNvSpPr txBox="1">
            <a:spLocks/>
          </p:cNvSpPr>
          <p:nvPr/>
        </p:nvSpPr>
        <p:spPr>
          <a:xfrm>
            <a:off x="203200" y="6492875"/>
            <a:ext cx="1108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D31D8A-6E0D-42BE-9320-7227913CE6E5}"/>
              </a:ext>
            </a:extLst>
          </p:cNvPr>
          <p:cNvSpPr txBox="1">
            <a:spLocks/>
          </p:cNvSpPr>
          <p:nvPr/>
        </p:nvSpPr>
        <p:spPr>
          <a:xfrm>
            <a:off x="280554" y="1112837"/>
            <a:ext cx="3080832" cy="4909591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~$2.57M</a:t>
            </a:r>
          </a:p>
          <a:p>
            <a:pPr marL="0" lvl="1" indent="0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Replace bath house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Repairs and maintenance updates to pool as recommended by audit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Related site improvements</a:t>
            </a: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458BD-8BE4-4C63-A4DB-FFC779E42B1C}"/>
              </a:ext>
            </a:extLst>
          </p:cNvPr>
          <p:cNvGrpSpPr/>
          <p:nvPr/>
        </p:nvGrpSpPr>
        <p:grpSpPr>
          <a:xfrm>
            <a:off x="3786208" y="1044520"/>
            <a:ext cx="7985380" cy="5380038"/>
            <a:chOff x="3786208" y="1044520"/>
            <a:chExt cx="7985380" cy="5380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7EF49D-9C48-4FF7-99F7-6F36A55C8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41" r="44515"/>
            <a:stretch/>
          </p:blipFill>
          <p:spPr>
            <a:xfrm>
              <a:off x="3786208" y="1044520"/>
              <a:ext cx="7985380" cy="538003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777E57B-EB87-4FD5-8C49-CA73210DBB66}"/>
                </a:ext>
              </a:extLst>
            </p:cNvPr>
            <p:cNvSpPr/>
            <p:nvPr/>
          </p:nvSpPr>
          <p:spPr>
            <a:xfrm>
              <a:off x="7630510" y="1161394"/>
              <a:ext cx="961697" cy="299544"/>
            </a:xfrm>
            <a:prstGeom prst="rect">
              <a:avLst/>
            </a:prstGeom>
            <a:solidFill>
              <a:srgbClr val="FDF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31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D01DA7E-4938-46F4-AECE-242E7BDB5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4348"/>
          <a:stretch>
            <a:fillRect/>
          </a:stretch>
        </p:blipFill>
        <p:spPr>
          <a:xfrm>
            <a:off x="2189408" y="802566"/>
            <a:ext cx="9948213" cy="6055434"/>
          </a:xfr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6032B6B-3979-45A4-80B1-2641FA284B3D}"/>
              </a:ext>
            </a:extLst>
          </p:cNvPr>
          <p:cNvSpPr txBox="1">
            <a:spLocks/>
          </p:cNvSpPr>
          <p:nvPr/>
        </p:nvSpPr>
        <p:spPr>
          <a:xfrm>
            <a:off x="203200" y="6492875"/>
            <a:ext cx="1108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2E0843-92BA-40E5-8FD3-E63A06E4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77801"/>
            <a:ext cx="8229600" cy="411161"/>
          </a:xfrm>
        </p:spPr>
        <p:txBody>
          <a:bodyPr/>
          <a:lstStyle/>
          <a:p>
            <a:r>
              <a:rPr lang="en-US" sz="2670" dirty="0"/>
              <a:t>EXAMPLE 10,000 SF GYMNASIUM</a:t>
            </a:r>
          </a:p>
        </p:txBody>
      </p:sp>
    </p:spTree>
    <p:extLst>
      <p:ext uri="{BB962C8B-B14F-4D97-AF65-F5344CB8AC3E}">
        <p14:creationId xmlns:p14="http://schemas.microsoft.com/office/powerpoint/2010/main" val="379188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5752-F703-481A-92BF-6CF9C60A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8" y="177801"/>
            <a:ext cx="8169031" cy="411161"/>
          </a:xfrm>
        </p:spPr>
        <p:txBody>
          <a:bodyPr/>
          <a:lstStyle/>
          <a:p>
            <a:r>
              <a:rPr lang="en-US" sz="2670" dirty="0"/>
              <a:t>REVISED PROJECT COSTS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53E752-EB85-4D8B-A51E-AD2A6E069D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072" y="951351"/>
          <a:ext cx="11755853" cy="5638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60949">
                  <a:extLst>
                    <a:ext uri="{9D8B030D-6E8A-4147-A177-3AD203B41FA5}">
                      <a16:colId xmlns:a16="http://schemas.microsoft.com/office/drawing/2014/main" val="3954080903"/>
                    </a:ext>
                  </a:extLst>
                </a:gridCol>
                <a:gridCol w="2294904">
                  <a:extLst>
                    <a:ext uri="{9D8B030D-6E8A-4147-A177-3AD203B41FA5}">
                      <a16:colId xmlns:a16="http://schemas.microsoft.com/office/drawing/2014/main" val="4038227983"/>
                    </a:ext>
                  </a:extLst>
                </a:gridCol>
              </a:tblGrid>
              <a:tr h="627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</a:t>
                      </a: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728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costs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090477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09585" marR="0" lvl="1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Site development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$1,965,000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312795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($5.6M) and Recreation ($16.9M) Centers</a:t>
                      </a:r>
                    </a:p>
                  </a:txBody>
                  <a:tcPr marL="137160" marR="137160" marT="137160" marB="13716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$22,509,000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447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09585" marR="0" lvl="1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pool area &amp; bathhouse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$726,000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9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FF&amp;E (furniture, fixtures &amp; equip.)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$1,200,000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180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services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$3,200,000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807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Contingencies and misc. costs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$3,400,000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215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Escalation, based on 5.8% annual &amp; 6/2021 start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$7,200,000</a:t>
                      </a: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696402"/>
                  </a:ext>
                </a:extLst>
              </a:tr>
              <a:tr h="518381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project cost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$40,200,000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3465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EC1E-642D-459F-9EE5-6A4CC48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768" y="6492875"/>
            <a:ext cx="10482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24F2D54-408C-4731-89CC-8D8653FCB28C}"/>
              </a:ext>
            </a:extLst>
          </p:cNvPr>
          <p:cNvSpPr txBox="1"/>
          <p:nvPr/>
        </p:nvSpPr>
        <p:spPr>
          <a:xfrm>
            <a:off x="2354389" y="3522145"/>
            <a:ext cx="108889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FD4B9B-7145-491D-98D6-17DDC1BC140D}"/>
              </a:ext>
            </a:extLst>
          </p:cNvPr>
          <p:cNvSpPr txBox="1"/>
          <p:nvPr/>
        </p:nvSpPr>
        <p:spPr>
          <a:xfrm>
            <a:off x="2337416" y="5401501"/>
            <a:ext cx="2691242" cy="369332"/>
          </a:xfrm>
          <a:prstGeom prst="rect">
            <a:avLst/>
          </a:prstGeom>
          <a:solidFill>
            <a:srgbClr val="7C9A6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12 months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B34F4-5729-42C2-9757-A2AC60F62F1F}"/>
              </a:ext>
            </a:extLst>
          </p:cNvPr>
          <p:cNvSpPr txBox="1"/>
          <p:nvPr/>
        </p:nvSpPr>
        <p:spPr>
          <a:xfrm>
            <a:off x="2375264" y="2625429"/>
            <a:ext cx="150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9A69"/>
                </a:solidFill>
              </a:rPr>
              <a:t>Schematic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D9031-CA38-4D8E-977C-7A20AC06E312}"/>
              </a:ext>
            </a:extLst>
          </p:cNvPr>
          <p:cNvSpPr txBox="1"/>
          <p:nvPr/>
        </p:nvSpPr>
        <p:spPr>
          <a:xfrm>
            <a:off x="2345895" y="2225765"/>
            <a:ext cx="1363460" cy="369332"/>
          </a:xfrm>
          <a:prstGeom prst="rect">
            <a:avLst/>
          </a:prstGeom>
          <a:solidFill>
            <a:srgbClr val="7C9A6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3 months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D6A08A-C898-467F-B899-8B6A070BA1C0}"/>
              </a:ext>
            </a:extLst>
          </p:cNvPr>
          <p:cNvSpPr/>
          <p:nvPr/>
        </p:nvSpPr>
        <p:spPr>
          <a:xfrm>
            <a:off x="2357997" y="1630548"/>
            <a:ext cx="9828748" cy="245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4253-2500-4E11-81E0-D076C1C8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177801"/>
            <a:ext cx="8162636" cy="411161"/>
          </a:xfrm>
        </p:spPr>
        <p:txBody>
          <a:bodyPr/>
          <a:lstStyle/>
          <a:p>
            <a:r>
              <a:rPr lang="en-US" sz="2670" dirty="0"/>
              <a:t>PROJECTED PROJECT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B186-6ECB-4D5F-9F14-60E4CCA6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64" y="6459786"/>
            <a:ext cx="14138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B2E13B-7B16-416C-93B1-2927C4E77085}"/>
              </a:ext>
            </a:extLst>
          </p:cNvPr>
          <p:cNvSpPr txBox="1">
            <a:spLocks/>
          </p:cNvSpPr>
          <p:nvPr/>
        </p:nvSpPr>
        <p:spPr>
          <a:xfrm>
            <a:off x="836202" y="3339279"/>
            <a:ext cx="1511347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Bidding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6A0360-6131-4F3B-AE04-CF8521457598}"/>
              </a:ext>
            </a:extLst>
          </p:cNvPr>
          <p:cNvCxnSpPr/>
          <p:nvPr/>
        </p:nvCxnSpPr>
        <p:spPr>
          <a:xfrm>
            <a:off x="2345902" y="779318"/>
            <a:ext cx="0" cy="607868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DC438-C9AD-4348-B4E9-3EEF8DBA8146}"/>
              </a:ext>
            </a:extLst>
          </p:cNvPr>
          <p:cNvCxnSpPr>
            <a:cxnSpLocks/>
          </p:cNvCxnSpPr>
          <p:nvPr/>
        </p:nvCxnSpPr>
        <p:spPr>
          <a:xfrm flipH="1" flipV="1">
            <a:off x="2345894" y="1626138"/>
            <a:ext cx="9846108" cy="160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DFA0B6-00A4-4FD0-8022-C9F9F6EE3636}"/>
              </a:ext>
            </a:extLst>
          </p:cNvPr>
          <p:cNvSpPr txBox="1"/>
          <p:nvPr/>
        </p:nvSpPr>
        <p:spPr>
          <a:xfrm>
            <a:off x="4270062" y="2221926"/>
            <a:ext cx="125219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4 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F3B1E5-37EC-4B2C-8E94-8A91CAD5BCC8}"/>
              </a:ext>
            </a:extLst>
          </p:cNvPr>
          <p:cNvSpPr txBox="1"/>
          <p:nvPr/>
        </p:nvSpPr>
        <p:spPr>
          <a:xfrm>
            <a:off x="4077690" y="2657591"/>
            <a:ext cx="150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7D01"/>
                </a:solidFill>
              </a:rPr>
              <a:t>Design Development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B43081-E1DC-44BD-99FF-D7C8D5B2B350}"/>
              </a:ext>
            </a:extLst>
          </p:cNvPr>
          <p:cNvSpPr txBox="1"/>
          <p:nvPr/>
        </p:nvSpPr>
        <p:spPr>
          <a:xfrm>
            <a:off x="6082931" y="2221926"/>
            <a:ext cx="153706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4 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73E8C-EF45-403F-9CFC-5CE4C3E4459A}"/>
              </a:ext>
            </a:extLst>
          </p:cNvPr>
          <p:cNvSpPr txBox="1"/>
          <p:nvPr/>
        </p:nvSpPr>
        <p:spPr>
          <a:xfrm>
            <a:off x="6098320" y="2709221"/>
            <a:ext cx="189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Construction Documents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ABD6575-5AEB-4A61-8A09-8A77ADFF8057}"/>
              </a:ext>
            </a:extLst>
          </p:cNvPr>
          <p:cNvSpPr txBox="1">
            <a:spLocks/>
          </p:cNvSpPr>
          <p:nvPr/>
        </p:nvSpPr>
        <p:spPr>
          <a:xfrm>
            <a:off x="9919677" y="2110451"/>
            <a:ext cx="2004378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~13 Months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8F35B-A22E-4E38-81C6-870C36FA17FA}"/>
              </a:ext>
            </a:extLst>
          </p:cNvPr>
          <p:cNvSpPr/>
          <p:nvPr/>
        </p:nvSpPr>
        <p:spPr>
          <a:xfrm>
            <a:off x="2345894" y="1256806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~6/2020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75FB2B-FFA3-4D86-B0B1-21CF493BE5F3}"/>
              </a:ext>
            </a:extLst>
          </p:cNvPr>
          <p:cNvSpPr/>
          <p:nvPr/>
        </p:nvSpPr>
        <p:spPr>
          <a:xfrm>
            <a:off x="9842224" y="1256806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~7/2021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006FAD-930E-4A01-8E9F-887DDCD6BD45}"/>
              </a:ext>
            </a:extLst>
          </p:cNvPr>
          <p:cNvSpPr txBox="1"/>
          <p:nvPr/>
        </p:nvSpPr>
        <p:spPr>
          <a:xfrm>
            <a:off x="2366785" y="5801165"/>
            <a:ext cx="20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9A69"/>
                </a:solidFill>
              </a:rPr>
              <a:t>PHASE 1</a:t>
            </a:r>
          </a:p>
          <a:p>
            <a:r>
              <a:rPr lang="en-US" b="1" dirty="0">
                <a:solidFill>
                  <a:srgbClr val="7C9A69"/>
                </a:solidFill>
              </a:rPr>
              <a:t>Community Center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732A8C-E1D4-4D0D-8B77-FE109B8F74DB}"/>
              </a:ext>
            </a:extLst>
          </p:cNvPr>
          <p:cNvSpPr/>
          <p:nvPr/>
        </p:nvSpPr>
        <p:spPr>
          <a:xfrm>
            <a:off x="2364502" y="4806284"/>
            <a:ext cx="9828748" cy="245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B3F43D-47B9-4D34-BD28-9F870CD01279}"/>
              </a:ext>
            </a:extLst>
          </p:cNvPr>
          <p:cNvCxnSpPr>
            <a:cxnSpLocks/>
          </p:cNvCxnSpPr>
          <p:nvPr/>
        </p:nvCxnSpPr>
        <p:spPr>
          <a:xfrm flipH="1" flipV="1">
            <a:off x="2337416" y="4801874"/>
            <a:ext cx="9846108" cy="160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3BC9FBD-9014-4BC3-9CE2-14C573E95584}"/>
              </a:ext>
            </a:extLst>
          </p:cNvPr>
          <p:cNvSpPr txBox="1"/>
          <p:nvPr/>
        </p:nvSpPr>
        <p:spPr>
          <a:xfrm>
            <a:off x="5028654" y="5397662"/>
            <a:ext cx="98714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3 mo.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FBCD6E-167B-455B-87A8-A411FB5E2631}"/>
              </a:ext>
            </a:extLst>
          </p:cNvPr>
          <p:cNvSpPr txBox="1"/>
          <p:nvPr/>
        </p:nvSpPr>
        <p:spPr>
          <a:xfrm>
            <a:off x="4616197" y="5782305"/>
            <a:ext cx="172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7D01"/>
                </a:solidFill>
              </a:rPr>
              <a:t>Abatement &amp; Demolition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00B6C8-066E-4608-A286-86A1B1F7E872}"/>
              </a:ext>
            </a:extLst>
          </p:cNvPr>
          <p:cNvSpPr txBox="1"/>
          <p:nvPr/>
        </p:nvSpPr>
        <p:spPr>
          <a:xfrm>
            <a:off x="6015785" y="5397662"/>
            <a:ext cx="38264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14 months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8A4DDE-EABD-4740-B320-3F7EB518C89B}"/>
              </a:ext>
            </a:extLst>
          </p:cNvPr>
          <p:cNvSpPr txBox="1"/>
          <p:nvPr/>
        </p:nvSpPr>
        <p:spPr>
          <a:xfrm>
            <a:off x="6524911" y="5766994"/>
            <a:ext cx="189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PHASE 2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Recreation Center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7BB5081-C242-4590-B315-CCC4C877F853}"/>
              </a:ext>
            </a:extLst>
          </p:cNvPr>
          <p:cNvSpPr txBox="1">
            <a:spLocks/>
          </p:cNvSpPr>
          <p:nvPr/>
        </p:nvSpPr>
        <p:spPr>
          <a:xfrm>
            <a:off x="9911199" y="5286187"/>
            <a:ext cx="2004378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~29 Months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A66764-5F03-4903-8D7B-2B794BBF91A2}"/>
              </a:ext>
            </a:extLst>
          </p:cNvPr>
          <p:cNvSpPr/>
          <p:nvPr/>
        </p:nvSpPr>
        <p:spPr>
          <a:xfrm>
            <a:off x="2337416" y="443254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~9/2021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6C149E-028B-471E-B216-6AA7F5D75B1A}"/>
              </a:ext>
            </a:extLst>
          </p:cNvPr>
          <p:cNvSpPr/>
          <p:nvPr/>
        </p:nvSpPr>
        <p:spPr>
          <a:xfrm>
            <a:off x="9833746" y="443254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~2/2024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EC9B9C3-53C5-47F4-BA12-D278E6FB2AF5}"/>
              </a:ext>
            </a:extLst>
          </p:cNvPr>
          <p:cNvSpPr txBox="1">
            <a:spLocks/>
          </p:cNvSpPr>
          <p:nvPr/>
        </p:nvSpPr>
        <p:spPr>
          <a:xfrm>
            <a:off x="0" y="4626125"/>
            <a:ext cx="2328545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Construction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32AA1C-FD1B-4CE8-A7CD-01FA071C1381}"/>
              </a:ext>
            </a:extLst>
          </p:cNvPr>
          <p:cNvSpPr txBox="1"/>
          <p:nvPr/>
        </p:nvSpPr>
        <p:spPr>
          <a:xfrm>
            <a:off x="3709353" y="2221926"/>
            <a:ext cx="56070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683B32-6E54-4F26-8F9C-E3C960C2D41B}"/>
              </a:ext>
            </a:extLst>
          </p:cNvPr>
          <p:cNvSpPr txBox="1"/>
          <p:nvPr/>
        </p:nvSpPr>
        <p:spPr>
          <a:xfrm>
            <a:off x="5522226" y="2218087"/>
            <a:ext cx="56070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37E2E39-CA80-4901-8EE3-9070390A4D4F}"/>
              </a:ext>
            </a:extLst>
          </p:cNvPr>
          <p:cNvSpPr txBox="1">
            <a:spLocks/>
          </p:cNvSpPr>
          <p:nvPr/>
        </p:nvSpPr>
        <p:spPr>
          <a:xfrm>
            <a:off x="7496" y="1457362"/>
            <a:ext cx="2328545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Design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BEDA35-255C-482A-A705-CE5381254C27}"/>
              </a:ext>
            </a:extLst>
          </p:cNvPr>
          <p:cNvCxnSpPr>
            <a:cxnSpLocks/>
          </p:cNvCxnSpPr>
          <p:nvPr/>
        </p:nvCxnSpPr>
        <p:spPr>
          <a:xfrm flipH="1" flipV="1">
            <a:off x="2337398" y="3512692"/>
            <a:ext cx="9846108" cy="160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4F29E287-B824-431D-8AE9-734B8F69D1F2}"/>
              </a:ext>
            </a:extLst>
          </p:cNvPr>
          <p:cNvSpPr txBox="1">
            <a:spLocks/>
          </p:cNvSpPr>
          <p:nvPr/>
        </p:nvSpPr>
        <p:spPr>
          <a:xfrm>
            <a:off x="9939731" y="3587450"/>
            <a:ext cx="2004378" cy="59228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2 Months</a:t>
            </a: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682AD3-44C1-423C-8317-C264F7520A01}"/>
              </a:ext>
            </a:extLst>
          </p:cNvPr>
          <p:cNvCxnSpPr>
            <a:cxnSpLocks/>
          </p:cNvCxnSpPr>
          <p:nvPr/>
        </p:nvCxnSpPr>
        <p:spPr>
          <a:xfrm>
            <a:off x="9816389" y="1218758"/>
            <a:ext cx="36154" cy="563924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6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0AB0F6-3AAE-4F6F-A86B-2D4B23D78C04}"/>
              </a:ext>
            </a:extLst>
          </p:cNvPr>
          <p:cNvSpPr/>
          <p:nvPr/>
        </p:nvSpPr>
        <p:spPr>
          <a:xfrm>
            <a:off x="0" y="2458025"/>
            <a:ext cx="12192000" cy="742950"/>
          </a:xfrm>
          <a:prstGeom prst="rect">
            <a:avLst/>
          </a:prstGeom>
          <a:solidFill>
            <a:srgbClr val="FFFF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77801"/>
            <a:ext cx="8152245" cy="411161"/>
          </a:xfrm>
        </p:spPr>
        <p:txBody>
          <a:bodyPr/>
          <a:lstStyle/>
          <a:p>
            <a:r>
              <a:rPr lang="en-US" sz="2670" dirty="0"/>
              <a:t>TONIGHT’S AGENDA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6B354A-DE6E-44C7-9FBF-98C99EF0F89C}"/>
              </a:ext>
            </a:extLst>
          </p:cNvPr>
          <p:cNvSpPr txBox="1">
            <a:spLocks/>
          </p:cNvSpPr>
          <p:nvPr/>
        </p:nvSpPr>
        <p:spPr>
          <a:xfrm>
            <a:off x="280555" y="6492875"/>
            <a:ext cx="10314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A2EA-7F0F-4C1B-847B-F0BCE0162EBC}"/>
              </a:ext>
            </a:extLst>
          </p:cNvPr>
          <p:cNvSpPr txBox="1">
            <a:spLocks/>
          </p:cNvSpPr>
          <p:nvPr/>
        </p:nvSpPr>
        <p:spPr>
          <a:xfrm>
            <a:off x="280553" y="1112837"/>
            <a:ext cx="9749271" cy="521293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Review project budget &amp; projected schedule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Updated concept plan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Discuss operational projections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Next steps</a:t>
            </a:r>
            <a:endParaRPr lang="en-US" sz="2934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48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8" name="Rectangle 76"/>
          <p:cNvSpPr>
            <a:spLocks noGrp="1" noChangeArrowheads="1"/>
          </p:cNvSpPr>
          <p:nvPr>
            <p:ph type="title"/>
          </p:nvPr>
        </p:nvSpPr>
        <p:spPr>
          <a:xfrm>
            <a:off x="322118" y="1"/>
            <a:ext cx="10803082" cy="8026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70" dirty="0"/>
              <a:t>CONCEPT PLAN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CEC731-AB81-4FAC-86A4-4459794B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64" y="6459786"/>
            <a:ext cx="1413857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8161CB-B77C-4362-B070-28F18A525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2792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0AB0F6-3AAE-4F6F-A86B-2D4B23D78C04}"/>
              </a:ext>
            </a:extLst>
          </p:cNvPr>
          <p:cNvSpPr/>
          <p:nvPr/>
        </p:nvSpPr>
        <p:spPr>
          <a:xfrm>
            <a:off x="0" y="3440521"/>
            <a:ext cx="12192000" cy="742950"/>
          </a:xfrm>
          <a:prstGeom prst="rect">
            <a:avLst/>
          </a:prstGeom>
          <a:solidFill>
            <a:srgbClr val="FFFF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77801"/>
            <a:ext cx="8152245" cy="411161"/>
          </a:xfrm>
        </p:spPr>
        <p:txBody>
          <a:bodyPr/>
          <a:lstStyle/>
          <a:p>
            <a:r>
              <a:rPr lang="en-US" sz="2670" dirty="0"/>
              <a:t>TONIGHT’S AGENDA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6B354A-DE6E-44C7-9FBF-98C99EF0F89C}"/>
              </a:ext>
            </a:extLst>
          </p:cNvPr>
          <p:cNvSpPr txBox="1">
            <a:spLocks/>
          </p:cNvSpPr>
          <p:nvPr/>
        </p:nvSpPr>
        <p:spPr>
          <a:xfrm>
            <a:off x="280555" y="6492875"/>
            <a:ext cx="10314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A2EA-7F0F-4C1B-847B-F0BCE0162EBC}"/>
              </a:ext>
            </a:extLst>
          </p:cNvPr>
          <p:cNvSpPr txBox="1">
            <a:spLocks/>
          </p:cNvSpPr>
          <p:nvPr/>
        </p:nvSpPr>
        <p:spPr>
          <a:xfrm>
            <a:off x="280553" y="1112837"/>
            <a:ext cx="9749271" cy="521293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Review project budget &amp; projected schedule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Updated concept plan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Discuss operational projections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Next steps</a:t>
            </a:r>
            <a:endParaRPr lang="en-US" sz="2934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189" lvl="1" indent="-457189">
              <a:buFont typeface="Wingdings" panose="05000000000000000000" pitchFamily="2" charset="2"/>
              <a:buChar char="Ø"/>
            </a:pPr>
            <a:endParaRPr lang="en-US" sz="2667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1" indent="0">
              <a:buNone/>
            </a:pPr>
            <a:br>
              <a:rPr lang="en-US" sz="2934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endParaRPr lang="en-US" sz="2934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57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45787" y="1362264"/>
            <a:ext cx="10700425" cy="440195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Methodology for Developing the Business Plan</a:t>
            </a:r>
          </a:p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Recreation Budget </a:t>
            </a:r>
          </a:p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 Center Staffing Levels/Financial Plan</a:t>
            </a:r>
          </a:p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 Center Financial Plan</a:t>
            </a:r>
          </a:p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Recreation Center Assumptions</a:t>
            </a:r>
          </a:p>
          <a:p>
            <a:pPr marL="801239" marR="0" lvl="1" indent="-332832" algn="l" defTabSz="914400" rtl="0" eaLnBrk="1" fontAlgn="auto" latinLnBrk="0" hangingPunct="1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3479" algn="l"/>
                <a:tab pos="344039" algn="l"/>
              </a:tabLst>
              <a:defRPr/>
            </a:pPr>
            <a:r>
              <a:rPr kumimoji="0" lang="en-US" sz="3200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Recreation Center Financial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307" marR="0" lvl="1" indent="-342900" algn="l" defTabSz="914400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26967" algn="l"/>
                <a:tab pos="427527" algn="l"/>
              </a:tabLst>
              <a:defRPr/>
            </a:pPr>
            <a:r>
              <a:rPr kumimoji="0" lang="en-US" sz="3200" b="1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Overall Financial Plan</a:t>
            </a:r>
          </a:p>
          <a:p>
            <a:pPr marL="811307" marR="0" lvl="1" indent="-342900" algn="l" defTabSz="914400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26967" algn="l"/>
                <a:tab pos="427527" algn="l"/>
              </a:tabLst>
              <a:defRPr/>
            </a:pPr>
            <a:r>
              <a:rPr kumimoji="0" lang="en-US" sz="3200" b="1" i="0" u="none" strike="noStrike" kern="1200" cap="none" spc="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Questions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F87AB5D-0AED-4353-88AB-3C8A01D8B9A9}"/>
              </a:ext>
            </a:extLst>
          </p:cNvPr>
          <p:cNvSpPr txBox="1">
            <a:spLocks/>
          </p:cNvSpPr>
          <p:nvPr/>
        </p:nvSpPr>
        <p:spPr>
          <a:xfrm>
            <a:off x="1130394" y="313377"/>
            <a:ext cx="830768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600" b="1" i="0">
                <a:solidFill>
                  <a:srgbClr val="0070C0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marL="14604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j-ea"/>
              </a:rPr>
              <a:t>Operational Projections</a:t>
            </a:r>
            <a:endParaRPr kumimoji="0" lang="en-US" sz="4400" b="1" i="0" u="none" strike="noStrike" kern="0" cap="none" spc="-2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11455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PROS Templat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045D9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PROS Templat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045D9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1059</Words>
  <Application>Microsoft Office PowerPoint</Application>
  <PresentationFormat>Widescreen</PresentationFormat>
  <Paragraphs>302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&amp;quot</vt:lpstr>
      <vt:lpstr>Arial</vt:lpstr>
      <vt:lpstr>Calibri</vt:lpstr>
      <vt:lpstr>Tw Cen MT</vt:lpstr>
      <vt:lpstr>Wingdings</vt:lpstr>
      <vt:lpstr>1_Office Theme</vt:lpstr>
      <vt:lpstr>Retrospect</vt:lpstr>
      <vt:lpstr>1_Retrospect</vt:lpstr>
      <vt:lpstr>PowerPoint Presentation</vt:lpstr>
      <vt:lpstr>TONIGHT’S AGENDA</vt:lpstr>
      <vt:lpstr>PROJECT COST SUMMARY</vt:lpstr>
      <vt:lpstr>REVISED PROJECT COSTS</vt:lpstr>
      <vt:lpstr>PROJECTED PROJECT SCHEDULE</vt:lpstr>
      <vt:lpstr>TONIGHT’S AGENDA</vt:lpstr>
      <vt:lpstr>CONCEPT PLAN</vt:lpstr>
      <vt:lpstr>TONIGHT’S AGENDA</vt:lpstr>
      <vt:lpstr>PowerPoint Presentation</vt:lpstr>
      <vt:lpstr>Total Cost of Ownership Concept</vt:lpstr>
      <vt:lpstr>Operations and Maintenance Costs </vt:lpstr>
      <vt:lpstr>Cost Recovery Approach</vt:lpstr>
      <vt:lpstr>COST RECOVERY – AMENITY COMPARISONS</vt:lpstr>
      <vt:lpstr>COST RECOVERY – MEMBERSHIP COMPARISONS </vt:lpstr>
      <vt:lpstr>Current Recreation Budget - Summary  </vt:lpstr>
      <vt:lpstr>Projected Community Center Staffing Levels </vt:lpstr>
      <vt:lpstr>Projected Community Center Pro Forma</vt:lpstr>
      <vt:lpstr>Projected Recreation Center Operating Hours </vt:lpstr>
      <vt:lpstr>Projected Full time Staffing Levels  (5 Total; 3 Existing)</vt:lpstr>
      <vt:lpstr>Projected Part-time Staffing Levels </vt:lpstr>
      <vt:lpstr>Recreation Center Membership/Daily Admission Includes: </vt:lpstr>
      <vt:lpstr>Projected Membership Fees </vt:lpstr>
      <vt:lpstr>Projected Recreation Center Pro Forma</vt:lpstr>
      <vt:lpstr>Community Center and Recreation Center Combined Pro Forma</vt:lpstr>
      <vt:lpstr>Current vs Projected Annual Recreation Operating Budget</vt:lpstr>
      <vt:lpstr>PowerPoint Presentation</vt:lpstr>
      <vt:lpstr>NEXT STEPS</vt:lpstr>
      <vt:lpstr>PROJECTED CENTER OPERATING HOURS </vt:lpstr>
      <vt:lpstr>PROJECTED FULL TIME STAFFING LEVELS</vt:lpstr>
      <vt:lpstr>GYMNASIUM AND INDOOR POOL ASSUMPTIONS</vt:lpstr>
      <vt:lpstr>NEW CENTERS - $37.7M OPTION</vt:lpstr>
      <vt:lpstr>OUTDOOR POOL AREA SCOPE DESCRIPTION</vt:lpstr>
      <vt:lpstr>EXAMPLE 10,000 SF GYMNASIUM</vt:lpstr>
    </vt:vector>
  </TitlesOfParts>
  <Company>City of Deer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 Park Community Center</dc:title>
  <dc:creator>Gary Jackson</dc:creator>
  <cp:lastModifiedBy>Stephen Springs</cp:lastModifiedBy>
  <cp:revision>215</cp:revision>
  <dcterms:created xsi:type="dcterms:W3CDTF">2018-07-10T13:34:38Z</dcterms:created>
  <dcterms:modified xsi:type="dcterms:W3CDTF">2020-01-13T22:40:12Z</dcterms:modified>
</cp:coreProperties>
</file>